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314" r:id="rId4"/>
    <p:sldId id="312" r:id="rId5"/>
    <p:sldId id="313" r:id="rId6"/>
    <p:sldId id="317" r:id="rId7"/>
    <p:sldId id="269" r:id="rId8"/>
    <p:sldId id="303" r:id="rId9"/>
    <p:sldId id="278" r:id="rId10"/>
    <p:sldId id="279" r:id="rId11"/>
    <p:sldId id="281" r:id="rId12"/>
    <p:sldId id="282" r:id="rId13"/>
    <p:sldId id="283" r:id="rId14"/>
    <p:sldId id="322" r:id="rId15"/>
    <p:sldId id="324" r:id="rId16"/>
    <p:sldId id="315" r:id="rId17"/>
    <p:sldId id="326" r:id="rId18"/>
    <p:sldId id="321" r:id="rId19"/>
    <p:sldId id="319" r:id="rId20"/>
    <p:sldId id="320" r:id="rId21"/>
    <p:sldId id="329" r:id="rId22"/>
    <p:sldId id="327" r:id="rId23"/>
    <p:sldId id="328" r:id="rId24"/>
    <p:sldId id="323" r:id="rId25"/>
    <p:sldId id="332" r:id="rId26"/>
    <p:sldId id="325" r:id="rId27"/>
    <p:sldId id="331" r:id="rId28"/>
    <p:sldId id="330"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4"/>
    <p:restoredTop sz="87075"/>
  </p:normalViewPr>
  <p:slideViewPr>
    <p:cSldViewPr snapToGrid="0" snapToObjects="1">
      <p:cViewPr varScale="1">
        <p:scale>
          <a:sx n="59" d="100"/>
          <a:sy n="59" d="100"/>
        </p:scale>
        <p:origin x="99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ADBBC-1D9B-344F-A1C5-8492E7161D2D}" type="doc">
      <dgm:prSet loTypeId="urn:microsoft.com/office/officeart/2005/8/layout/cycle2" loCatId="" qsTypeId="urn:microsoft.com/office/officeart/2005/8/quickstyle/simple3" qsCatId="simple" csTypeId="urn:microsoft.com/office/officeart/2005/8/colors/accent4_2" csCatId="accent4" phldr="1"/>
      <dgm:spPr/>
      <dgm:t>
        <a:bodyPr/>
        <a:lstStyle/>
        <a:p>
          <a:endParaRPr lang="en-US"/>
        </a:p>
      </dgm:t>
    </dgm:pt>
    <dgm:pt modelId="{E7C5A4DB-0144-D440-953C-4D57F6BA5F61}">
      <dgm:prSet phldrT="[Text]" custT="1"/>
      <dgm:spPr/>
      <dgm:t>
        <a:bodyPr/>
        <a:lstStyle/>
        <a:p>
          <a:r>
            <a:rPr lang="en-US" sz="3000">
              <a:solidFill>
                <a:schemeClr val="tx2">
                  <a:lumMod val="10000"/>
                </a:schemeClr>
              </a:solidFill>
            </a:rPr>
            <a:t>Modeling</a:t>
          </a:r>
        </a:p>
      </dgm:t>
    </dgm:pt>
    <dgm:pt modelId="{480D0F12-0D7F-3F45-BC37-6FBA3729190A}" type="parTrans" cxnId="{37EE68D4-CC0C-9F4A-8593-46C6B6049D0B}">
      <dgm:prSet/>
      <dgm:spPr/>
      <dgm:t>
        <a:bodyPr/>
        <a:lstStyle/>
        <a:p>
          <a:endParaRPr lang="en-US"/>
        </a:p>
      </dgm:t>
    </dgm:pt>
    <dgm:pt modelId="{DAE0C35C-229F-AD43-98D7-55566B7B4318}" type="sibTrans" cxnId="{37EE68D4-CC0C-9F4A-8593-46C6B6049D0B}">
      <dgm:prSet/>
      <dgm:spPr/>
      <dgm:t>
        <a:bodyPr/>
        <a:lstStyle/>
        <a:p>
          <a:endParaRPr lang="en-US"/>
        </a:p>
      </dgm:t>
    </dgm:pt>
    <dgm:pt modelId="{B9076665-D840-0D48-81FC-489EE57D8839}">
      <dgm:prSet phldrT="[Text]" custT="1"/>
      <dgm:spPr/>
      <dgm:t>
        <a:bodyPr/>
        <a:lstStyle/>
        <a:p>
          <a:r>
            <a:rPr lang="en-US" sz="3000">
              <a:solidFill>
                <a:schemeClr val="tx2">
                  <a:lumMod val="10000"/>
                </a:schemeClr>
              </a:solidFill>
            </a:rPr>
            <a:t>Observation</a:t>
          </a:r>
        </a:p>
      </dgm:t>
    </dgm:pt>
    <dgm:pt modelId="{CA278F38-47C1-5B42-B9AD-B4C07B13F6A2}" type="parTrans" cxnId="{01B29087-B57D-BC49-8AC8-929E9A7B244B}">
      <dgm:prSet/>
      <dgm:spPr/>
      <dgm:t>
        <a:bodyPr/>
        <a:lstStyle/>
        <a:p>
          <a:endParaRPr lang="en-US"/>
        </a:p>
      </dgm:t>
    </dgm:pt>
    <dgm:pt modelId="{0E3D1480-09D3-3848-A6BD-0AE705D89197}" type="sibTrans" cxnId="{01B29087-B57D-BC49-8AC8-929E9A7B244B}">
      <dgm:prSet/>
      <dgm:spPr/>
      <dgm:t>
        <a:bodyPr/>
        <a:lstStyle/>
        <a:p>
          <a:endParaRPr lang="en-US"/>
        </a:p>
      </dgm:t>
    </dgm:pt>
    <dgm:pt modelId="{C895592B-D8F2-5F4A-9E43-7C55D2558432}">
      <dgm:prSet phldrT="[Text]" custT="1"/>
      <dgm:spPr/>
      <dgm:t>
        <a:bodyPr/>
        <a:lstStyle/>
        <a:p>
          <a:r>
            <a:rPr lang="en-US" sz="3000">
              <a:solidFill>
                <a:schemeClr val="tx2">
                  <a:lumMod val="10000"/>
                </a:schemeClr>
              </a:solidFill>
            </a:rPr>
            <a:t>Imitation</a:t>
          </a:r>
        </a:p>
      </dgm:t>
    </dgm:pt>
    <dgm:pt modelId="{AED441FA-2CB5-C64A-830C-308DF943694E}" type="parTrans" cxnId="{0E726A46-B4D6-D84D-8C7C-5225030532C3}">
      <dgm:prSet/>
      <dgm:spPr/>
      <dgm:t>
        <a:bodyPr/>
        <a:lstStyle/>
        <a:p>
          <a:endParaRPr lang="en-US"/>
        </a:p>
      </dgm:t>
    </dgm:pt>
    <dgm:pt modelId="{29CC0931-74CF-6843-BDA9-C2E9C6E01028}" type="sibTrans" cxnId="{0E726A46-B4D6-D84D-8C7C-5225030532C3}">
      <dgm:prSet/>
      <dgm:spPr/>
      <dgm:t>
        <a:bodyPr/>
        <a:lstStyle/>
        <a:p>
          <a:endParaRPr lang="en-US"/>
        </a:p>
      </dgm:t>
    </dgm:pt>
    <dgm:pt modelId="{75C9FB34-0F49-A040-B185-C077056D4772}" type="pres">
      <dgm:prSet presAssocID="{C74ADBBC-1D9B-344F-A1C5-8492E7161D2D}" presName="cycle" presStyleCnt="0">
        <dgm:presLayoutVars>
          <dgm:dir/>
          <dgm:resizeHandles val="exact"/>
        </dgm:presLayoutVars>
      </dgm:prSet>
      <dgm:spPr/>
    </dgm:pt>
    <dgm:pt modelId="{43E8D0E0-7AF1-BF4F-BD4F-C4AE2551B531}" type="pres">
      <dgm:prSet presAssocID="{E7C5A4DB-0144-D440-953C-4D57F6BA5F61}" presName="node" presStyleLbl="node1" presStyleIdx="0" presStyleCnt="3">
        <dgm:presLayoutVars>
          <dgm:bulletEnabled val="1"/>
        </dgm:presLayoutVars>
      </dgm:prSet>
      <dgm:spPr/>
    </dgm:pt>
    <dgm:pt modelId="{BCC86360-FAE2-2049-85B8-83DAA5EFF391}" type="pres">
      <dgm:prSet presAssocID="{DAE0C35C-229F-AD43-98D7-55566B7B4318}" presName="sibTrans" presStyleLbl="sibTrans2D1" presStyleIdx="0" presStyleCnt="3"/>
      <dgm:spPr/>
    </dgm:pt>
    <dgm:pt modelId="{4719BBD7-F453-BB4B-B671-3D49FEA4853A}" type="pres">
      <dgm:prSet presAssocID="{DAE0C35C-229F-AD43-98D7-55566B7B4318}" presName="connectorText" presStyleLbl="sibTrans2D1" presStyleIdx="0" presStyleCnt="3"/>
      <dgm:spPr/>
    </dgm:pt>
    <dgm:pt modelId="{865728E2-23E7-C645-80F9-B2BE1D741218}" type="pres">
      <dgm:prSet presAssocID="{B9076665-D840-0D48-81FC-489EE57D8839}" presName="node" presStyleLbl="node1" presStyleIdx="1" presStyleCnt="3">
        <dgm:presLayoutVars>
          <dgm:bulletEnabled val="1"/>
        </dgm:presLayoutVars>
      </dgm:prSet>
      <dgm:spPr/>
    </dgm:pt>
    <dgm:pt modelId="{1F3ECC2F-A54A-8543-B5A1-801598DDFFF3}" type="pres">
      <dgm:prSet presAssocID="{0E3D1480-09D3-3848-A6BD-0AE705D89197}" presName="sibTrans" presStyleLbl="sibTrans2D1" presStyleIdx="1" presStyleCnt="3"/>
      <dgm:spPr/>
    </dgm:pt>
    <dgm:pt modelId="{3AEB2E8A-FC25-9D49-BA60-34F074805C29}" type="pres">
      <dgm:prSet presAssocID="{0E3D1480-09D3-3848-A6BD-0AE705D89197}" presName="connectorText" presStyleLbl="sibTrans2D1" presStyleIdx="1" presStyleCnt="3"/>
      <dgm:spPr/>
    </dgm:pt>
    <dgm:pt modelId="{DB1B6879-8A15-BE42-9B15-FE1522E1D68A}" type="pres">
      <dgm:prSet presAssocID="{C895592B-D8F2-5F4A-9E43-7C55D2558432}" presName="node" presStyleLbl="node1" presStyleIdx="2" presStyleCnt="3">
        <dgm:presLayoutVars>
          <dgm:bulletEnabled val="1"/>
        </dgm:presLayoutVars>
      </dgm:prSet>
      <dgm:spPr/>
    </dgm:pt>
    <dgm:pt modelId="{D10326F7-240E-4945-A20C-FB505DEE24B1}" type="pres">
      <dgm:prSet presAssocID="{29CC0931-74CF-6843-BDA9-C2E9C6E01028}" presName="sibTrans" presStyleLbl="sibTrans2D1" presStyleIdx="2" presStyleCnt="3"/>
      <dgm:spPr/>
    </dgm:pt>
    <dgm:pt modelId="{AC90AA66-A17D-A943-AFDC-CC7F06673BB5}" type="pres">
      <dgm:prSet presAssocID="{29CC0931-74CF-6843-BDA9-C2E9C6E01028}" presName="connectorText" presStyleLbl="sibTrans2D1" presStyleIdx="2" presStyleCnt="3"/>
      <dgm:spPr/>
    </dgm:pt>
  </dgm:ptLst>
  <dgm:cxnLst>
    <dgm:cxn modelId="{E985C409-BDD6-394E-A1B6-331A4888A8A1}" type="presOf" srcId="{DAE0C35C-229F-AD43-98D7-55566B7B4318}" destId="{4719BBD7-F453-BB4B-B671-3D49FEA4853A}" srcOrd="1" destOrd="0" presId="urn:microsoft.com/office/officeart/2005/8/layout/cycle2"/>
    <dgm:cxn modelId="{12128510-FE73-7840-AC22-A3F5476702B3}" type="presOf" srcId="{0E3D1480-09D3-3848-A6BD-0AE705D89197}" destId="{1F3ECC2F-A54A-8543-B5A1-801598DDFFF3}" srcOrd="0" destOrd="0" presId="urn:microsoft.com/office/officeart/2005/8/layout/cycle2"/>
    <dgm:cxn modelId="{7476FE1A-BDB6-FC4F-9F4F-E26AC0E4953D}" type="presOf" srcId="{E7C5A4DB-0144-D440-953C-4D57F6BA5F61}" destId="{43E8D0E0-7AF1-BF4F-BD4F-C4AE2551B531}" srcOrd="0" destOrd="0" presId="urn:microsoft.com/office/officeart/2005/8/layout/cycle2"/>
    <dgm:cxn modelId="{0E726A46-B4D6-D84D-8C7C-5225030532C3}" srcId="{C74ADBBC-1D9B-344F-A1C5-8492E7161D2D}" destId="{C895592B-D8F2-5F4A-9E43-7C55D2558432}" srcOrd="2" destOrd="0" parTransId="{AED441FA-2CB5-C64A-830C-308DF943694E}" sibTransId="{29CC0931-74CF-6843-BDA9-C2E9C6E01028}"/>
    <dgm:cxn modelId="{43E58D6A-1EA4-9B43-833E-540F84A345B0}" type="presOf" srcId="{C895592B-D8F2-5F4A-9E43-7C55D2558432}" destId="{DB1B6879-8A15-BE42-9B15-FE1522E1D68A}" srcOrd="0" destOrd="0" presId="urn:microsoft.com/office/officeart/2005/8/layout/cycle2"/>
    <dgm:cxn modelId="{C4289F6F-D372-F146-B28B-BD2D436DF62C}" type="presOf" srcId="{29CC0931-74CF-6843-BDA9-C2E9C6E01028}" destId="{D10326F7-240E-4945-A20C-FB505DEE24B1}" srcOrd="0" destOrd="0" presId="urn:microsoft.com/office/officeart/2005/8/layout/cycle2"/>
    <dgm:cxn modelId="{01B29087-B57D-BC49-8AC8-929E9A7B244B}" srcId="{C74ADBBC-1D9B-344F-A1C5-8492E7161D2D}" destId="{B9076665-D840-0D48-81FC-489EE57D8839}" srcOrd="1" destOrd="0" parTransId="{CA278F38-47C1-5B42-B9AD-B4C07B13F6A2}" sibTransId="{0E3D1480-09D3-3848-A6BD-0AE705D89197}"/>
    <dgm:cxn modelId="{F879D496-37E5-0E40-8C13-4E40EDB99B95}" type="presOf" srcId="{DAE0C35C-229F-AD43-98D7-55566B7B4318}" destId="{BCC86360-FAE2-2049-85B8-83DAA5EFF391}" srcOrd="0" destOrd="0" presId="urn:microsoft.com/office/officeart/2005/8/layout/cycle2"/>
    <dgm:cxn modelId="{B5B42CA7-7203-D940-9053-A6E030C2D028}" type="presOf" srcId="{B9076665-D840-0D48-81FC-489EE57D8839}" destId="{865728E2-23E7-C645-80F9-B2BE1D741218}" srcOrd="0" destOrd="0" presId="urn:microsoft.com/office/officeart/2005/8/layout/cycle2"/>
    <dgm:cxn modelId="{DA2CABA8-AAA6-8945-AAFC-CC9F866E8767}" type="presOf" srcId="{C74ADBBC-1D9B-344F-A1C5-8492E7161D2D}" destId="{75C9FB34-0F49-A040-B185-C077056D4772}" srcOrd="0" destOrd="0" presId="urn:microsoft.com/office/officeart/2005/8/layout/cycle2"/>
    <dgm:cxn modelId="{37EE68D4-CC0C-9F4A-8593-46C6B6049D0B}" srcId="{C74ADBBC-1D9B-344F-A1C5-8492E7161D2D}" destId="{E7C5A4DB-0144-D440-953C-4D57F6BA5F61}" srcOrd="0" destOrd="0" parTransId="{480D0F12-0D7F-3F45-BC37-6FBA3729190A}" sibTransId="{DAE0C35C-229F-AD43-98D7-55566B7B4318}"/>
    <dgm:cxn modelId="{5D2632EB-8BB0-904C-ABBF-3489E3127C1E}" type="presOf" srcId="{0E3D1480-09D3-3848-A6BD-0AE705D89197}" destId="{3AEB2E8A-FC25-9D49-BA60-34F074805C29}" srcOrd="1" destOrd="0" presId="urn:microsoft.com/office/officeart/2005/8/layout/cycle2"/>
    <dgm:cxn modelId="{E5FFDAFE-5074-D24F-B8FE-11479A267F49}" type="presOf" srcId="{29CC0931-74CF-6843-BDA9-C2E9C6E01028}" destId="{AC90AA66-A17D-A943-AFDC-CC7F06673BB5}" srcOrd="1" destOrd="0" presId="urn:microsoft.com/office/officeart/2005/8/layout/cycle2"/>
    <dgm:cxn modelId="{0DBB0BCB-C39F-B542-BD00-FDBBF85A5F1F}" type="presParOf" srcId="{75C9FB34-0F49-A040-B185-C077056D4772}" destId="{43E8D0E0-7AF1-BF4F-BD4F-C4AE2551B531}" srcOrd="0" destOrd="0" presId="urn:microsoft.com/office/officeart/2005/8/layout/cycle2"/>
    <dgm:cxn modelId="{A865A5D1-4361-4D4E-AE3D-672258A2E6A7}" type="presParOf" srcId="{75C9FB34-0F49-A040-B185-C077056D4772}" destId="{BCC86360-FAE2-2049-85B8-83DAA5EFF391}" srcOrd="1" destOrd="0" presId="urn:microsoft.com/office/officeart/2005/8/layout/cycle2"/>
    <dgm:cxn modelId="{2BBAFC02-6102-534D-8945-81BBD2186499}" type="presParOf" srcId="{BCC86360-FAE2-2049-85B8-83DAA5EFF391}" destId="{4719BBD7-F453-BB4B-B671-3D49FEA4853A}" srcOrd="0" destOrd="0" presId="urn:microsoft.com/office/officeart/2005/8/layout/cycle2"/>
    <dgm:cxn modelId="{6E942464-BF5C-224A-8B19-AFC13F4A26F5}" type="presParOf" srcId="{75C9FB34-0F49-A040-B185-C077056D4772}" destId="{865728E2-23E7-C645-80F9-B2BE1D741218}" srcOrd="2" destOrd="0" presId="urn:microsoft.com/office/officeart/2005/8/layout/cycle2"/>
    <dgm:cxn modelId="{554F45DE-0C91-9D41-BFCA-E9E678B2CC06}" type="presParOf" srcId="{75C9FB34-0F49-A040-B185-C077056D4772}" destId="{1F3ECC2F-A54A-8543-B5A1-801598DDFFF3}" srcOrd="3" destOrd="0" presId="urn:microsoft.com/office/officeart/2005/8/layout/cycle2"/>
    <dgm:cxn modelId="{9618A0E8-3DCE-1348-8B3D-93B77E4FDD4D}" type="presParOf" srcId="{1F3ECC2F-A54A-8543-B5A1-801598DDFFF3}" destId="{3AEB2E8A-FC25-9D49-BA60-34F074805C29}" srcOrd="0" destOrd="0" presId="urn:microsoft.com/office/officeart/2005/8/layout/cycle2"/>
    <dgm:cxn modelId="{B7572B99-9CAC-0C42-94FC-1D7C5F9C9CC5}" type="presParOf" srcId="{75C9FB34-0F49-A040-B185-C077056D4772}" destId="{DB1B6879-8A15-BE42-9B15-FE1522E1D68A}" srcOrd="4" destOrd="0" presId="urn:microsoft.com/office/officeart/2005/8/layout/cycle2"/>
    <dgm:cxn modelId="{98C37670-960D-A74F-98BD-8A7DF7BDCAE4}" type="presParOf" srcId="{75C9FB34-0F49-A040-B185-C077056D4772}" destId="{D10326F7-240E-4945-A20C-FB505DEE24B1}" srcOrd="5" destOrd="0" presId="urn:microsoft.com/office/officeart/2005/8/layout/cycle2"/>
    <dgm:cxn modelId="{EA427576-D4C9-6843-A3E1-7DFA17B3A271}" type="presParOf" srcId="{D10326F7-240E-4945-A20C-FB505DEE24B1}" destId="{AC90AA66-A17D-A943-AFDC-CC7F06673BB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762B199-302A-EB4D-8F53-5DA2C999DAC6}" type="doc">
      <dgm:prSet loTypeId="urn:microsoft.com/office/officeart/2005/8/layout/cycle3" loCatId="" qsTypeId="urn:microsoft.com/office/officeart/2005/8/quickstyle/simple3" qsCatId="simple" csTypeId="urn:microsoft.com/office/officeart/2005/8/colors/accent4_2" csCatId="accent4" phldr="1"/>
      <dgm:spPr/>
      <dgm:t>
        <a:bodyPr/>
        <a:lstStyle/>
        <a:p>
          <a:endParaRPr lang="en-US"/>
        </a:p>
      </dgm:t>
    </dgm:pt>
    <dgm:pt modelId="{FA47EE09-61EF-B042-8FFD-9523AAE0B2D3}">
      <dgm:prSet phldrT="[Text]"/>
      <dgm:spPr/>
      <dgm:t>
        <a:bodyPr/>
        <a:lstStyle/>
        <a:p>
          <a:r>
            <a:rPr lang="en-US">
              <a:solidFill>
                <a:schemeClr val="tx2">
                  <a:lumMod val="10000"/>
                </a:schemeClr>
              </a:solidFill>
            </a:rPr>
            <a:t>Concrete Experience</a:t>
          </a:r>
        </a:p>
      </dgm:t>
    </dgm:pt>
    <dgm:pt modelId="{E8637BFD-97F3-3443-A9C7-BB518382B794}" type="parTrans" cxnId="{3A25C5EA-7051-F948-B967-A917BF66949A}">
      <dgm:prSet/>
      <dgm:spPr/>
      <dgm:t>
        <a:bodyPr/>
        <a:lstStyle/>
        <a:p>
          <a:endParaRPr lang="en-US">
            <a:solidFill>
              <a:schemeClr val="tx2">
                <a:lumMod val="10000"/>
              </a:schemeClr>
            </a:solidFill>
          </a:endParaRPr>
        </a:p>
      </dgm:t>
    </dgm:pt>
    <dgm:pt modelId="{77487D86-88C2-8047-9B34-08EAC82AAE41}" type="sibTrans" cxnId="{3A25C5EA-7051-F948-B967-A917BF66949A}">
      <dgm:prSet/>
      <dgm:spPr/>
      <dgm:t>
        <a:bodyPr/>
        <a:lstStyle/>
        <a:p>
          <a:endParaRPr lang="en-US">
            <a:solidFill>
              <a:schemeClr val="tx2">
                <a:lumMod val="10000"/>
              </a:schemeClr>
            </a:solidFill>
          </a:endParaRPr>
        </a:p>
      </dgm:t>
    </dgm:pt>
    <dgm:pt modelId="{7F5695CC-DF6D-D44A-9C4F-932A41B6FAE2}">
      <dgm:prSet phldrT="[Text]"/>
      <dgm:spPr/>
      <dgm:t>
        <a:bodyPr/>
        <a:lstStyle/>
        <a:p>
          <a:r>
            <a:rPr lang="en-US">
              <a:solidFill>
                <a:schemeClr val="tx2">
                  <a:lumMod val="10000"/>
                </a:schemeClr>
              </a:solidFill>
            </a:rPr>
            <a:t>Observation and Reflection</a:t>
          </a:r>
        </a:p>
      </dgm:t>
    </dgm:pt>
    <dgm:pt modelId="{409A8AE5-9B3D-C445-AF00-FEB4E4D07CD0}" type="parTrans" cxnId="{39EDAC68-DCB2-9442-9D36-5B9B3374FBF2}">
      <dgm:prSet/>
      <dgm:spPr/>
      <dgm:t>
        <a:bodyPr/>
        <a:lstStyle/>
        <a:p>
          <a:endParaRPr lang="en-US">
            <a:solidFill>
              <a:schemeClr val="tx2">
                <a:lumMod val="10000"/>
              </a:schemeClr>
            </a:solidFill>
          </a:endParaRPr>
        </a:p>
      </dgm:t>
    </dgm:pt>
    <dgm:pt modelId="{C25B742A-A4F4-6948-9244-92C112FFB9BC}" type="sibTrans" cxnId="{39EDAC68-DCB2-9442-9D36-5B9B3374FBF2}">
      <dgm:prSet/>
      <dgm:spPr/>
      <dgm:t>
        <a:bodyPr/>
        <a:lstStyle/>
        <a:p>
          <a:endParaRPr lang="en-US">
            <a:solidFill>
              <a:schemeClr val="tx2">
                <a:lumMod val="10000"/>
              </a:schemeClr>
            </a:solidFill>
          </a:endParaRPr>
        </a:p>
      </dgm:t>
    </dgm:pt>
    <dgm:pt modelId="{CCFB4C20-33AA-6443-BE57-9CCFD1D758BF}">
      <dgm:prSet phldrT="[Text]"/>
      <dgm:spPr/>
      <dgm:t>
        <a:bodyPr/>
        <a:lstStyle/>
        <a:p>
          <a:r>
            <a:rPr lang="en-US" dirty="0">
              <a:solidFill>
                <a:schemeClr val="tx2">
                  <a:lumMod val="10000"/>
                </a:schemeClr>
              </a:solidFill>
            </a:rPr>
            <a:t>Forming Concepts</a:t>
          </a:r>
        </a:p>
      </dgm:t>
    </dgm:pt>
    <dgm:pt modelId="{BDEE6337-D10D-E343-9098-73D1B5F1BA0C}" type="parTrans" cxnId="{B507EBBD-08D6-B048-8E91-EBFA6BC1E52E}">
      <dgm:prSet/>
      <dgm:spPr/>
      <dgm:t>
        <a:bodyPr/>
        <a:lstStyle/>
        <a:p>
          <a:endParaRPr lang="en-US">
            <a:solidFill>
              <a:schemeClr val="tx2">
                <a:lumMod val="10000"/>
              </a:schemeClr>
            </a:solidFill>
          </a:endParaRPr>
        </a:p>
      </dgm:t>
    </dgm:pt>
    <dgm:pt modelId="{6B1356EC-FD9B-3640-8416-37B9DC6F0018}" type="sibTrans" cxnId="{B507EBBD-08D6-B048-8E91-EBFA6BC1E52E}">
      <dgm:prSet/>
      <dgm:spPr/>
      <dgm:t>
        <a:bodyPr/>
        <a:lstStyle/>
        <a:p>
          <a:endParaRPr lang="en-US">
            <a:solidFill>
              <a:schemeClr val="tx2">
                <a:lumMod val="10000"/>
              </a:schemeClr>
            </a:solidFill>
          </a:endParaRPr>
        </a:p>
      </dgm:t>
    </dgm:pt>
    <dgm:pt modelId="{505C7B7D-EEA8-514D-8B4C-C2E45546D9E7}">
      <dgm:prSet phldrT="[Text]"/>
      <dgm:spPr/>
      <dgm:t>
        <a:bodyPr/>
        <a:lstStyle/>
        <a:p>
          <a:r>
            <a:rPr lang="en-US">
              <a:solidFill>
                <a:schemeClr val="tx2">
                  <a:lumMod val="10000"/>
                </a:schemeClr>
              </a:solidFill>
            </a:rPr>
            <a:t>Testing in New Situations</a:t>
          </a:r>
        </a:p>
      </dgm:t>
    </dgm:pt>
    <dgm:pt modelId="{4980E621-492E-E641-BCCC-DAD4213040D2}" type="parTrans" cxnId="{B99240E0-0E9B-EC40-95D5-530FB639988C}">
      <dgm:prSet/>
      <dgm:spPr/>
      <dgm:t>
        <a:bodyPr/>
        <a:lstStyle/>
        <a:p>
          <a:endParaRPr lang="en-US">
            <a:solidFill>
              <a:schemeClr val="tx2">
                <a:lumMod val="10000"/>
              </a:schemeClr>
            </a:solidFill>
          </a:endParaRPr>
        </a:p>
      </dgm:t>
    </dgm:pt>
    <dgm:pt modelId="{CBA56958-705B-284A-8B62-46BBACFBC772}" type="sibTrans" cxnId="{B99240E0-0E9B-EC40-95D5-530FB639988C}">
      <dgm:prSet/>
      <dgm:spPr/>
      <dgm:t>
        <a:bodyPr/>
        <a:lstStyle/>
        <a:p>
          <a:endParaRPr lang="en-US">
            <a:solidFill>
              <a:schemeClr val="tx2">
                <a:lumMod val="10000"/>
              </a:schemeClr>
            </a:solidFill>
          </a:endParaRPr>
        </a:p>
      </dgm:t>
    </dgm:pt>
    <dgm:pt modelId="{2D8E68CE-5BA2-2A44-B850-02D0C9EF1379}" type="pres">
      <dgm:prSet presAssocID="{9762B199-302A-EB4D-8F53-5DA2C999DAC6}" presName="Name0" presStyleCnt="0">
        <dgm:presLayoutVars>
          <dgm:dir/>
          <dgm:resizeHandles val="exact"/>
        </dgm:presLayoutVars>
      </dgm:prSet>
      <dgm:spPr/>
    </dgm:pt>
    <dgm:pt modelId="{58B8E770-2EB0-264D-BC4F-376AE47D649A}" type="pres">
      <dgm:prSet presAssocID="{9762B199-302A-EB4D-8F53-5DA2C999DAC6}" presName="cycle" presStyleCnt="0"/>
      <dgm:spPr/>
    </dgm:pt>
    <dgm:pt modelId="{A59B11B9-886E-F54C-85FF-EC276EBE113D}" type="pres">
      <dgm:prSet presAssocID="{FA47EE09-61EF-B042-8FFD-9523AAE0B2D3}" presName="nodeFirstNode" presStyleLbl="node1" presStyleIdx="0" presStyleCnt="4">
        <dgm:presLayoutVars>
          <dgm:bulletEnabled val="1"/>
        </dgm:presLayoutVars>
      </dgm:prSet>
      <dgm:spPr/>
    </dgm:pt>
    <dgm:pt modelId="{260638E2-A579-8443-AE3F-4D17E8489BEA}" type="pres">
      <dgm:prSet presAssocID="{77487D86-88C2-8047-9B34-08EAC82AAE41}" presName="sibTransFirstNode" presStyleLbl="bgShp" presStyleIdx="0" presStyleCnt="1"/>
      <dgm:spPr/>
    </dgm:pt>
    <dgm:pt modelId="{B3B6D424-0568-4149-8667-CEC4E2D7E3B7}" type="pres">
      <dgm:prSet presAssocID="{7F5695CC-DF6D-D44A-9C4F-932A41B6FAE2}" presName="nodeFollowingNodes" presStyleLbl="node1" presStyleIdx="1" presStyleCnt="4" custRadScaleRad="129248" custRadScaleInc="1313">
        <dgm:presLayoutVars>
          <dgm:bulletEnabled val="1"/>
        </dgm:presLayoutVars>
      </dgm:prSet>
      <dgm:spPr/>
    </dgm:pt>
    <dgm:pt modelId="{20DB927C-C34B-FE4F-B71D-AD27DADB9904}" type="pres">
      <dgm:prSet presAssocID="{CCFB4C20-33AA-6443-BE57-9CCFD1D758BF}" presName="nodeFollowingNodes" presStyleLbl="node1" presStyleIdx="2" presStyleCnt="4">
        <dgm:presLayoutVars>
          <dgm:bulletEnabled val="1"/>
        </dgm:presLayoutVars>
      </dgm:prSet>
      <dgm:spPr/>
    </dgm:pt>
    <dgm:pt modelId="{D8EB2F0B-4A02-4344-90F8-73841F73746B}" type="pres">
      <dgm:prSet presAssocID="{505C7B7D-EEA8-514D-8B4C-C2E45546D9E7}" presName="nodeFollowingNodes" presStyleLbl="node1" presStyleIdx="3" presStyleCnt="4" custRadScaleRad="119814" custRadScaleInc="-1417">
        <dgm:presLayoutVars>
          <dgm:bulletEnabled val="1"/>
        </dgm:presLayoutVars>
      </dgm:prSet>
      <dgm:spPr/>
    </dgm:pt>
  </dgm:ptLst>
  <dgm:cxnLst>
    <dgm:cxn modelId="{C78D1505-BB06-E449-82EF-6CA65DCA8021}" type="presOf" srcId="{CCFB4C20-33AA-6443-BE57-9CCFD1D758BF}" destId="{20DB927C-C34B-FE4F-B71D-AD27DADB9904}" srcOrd="0" destOrd="0" presId="urn:microsoft.com/office/officeart/2005/8/layout/cycle3"/>
    <dgm:cxn modelId="{69539E27-7CBB-2C4A-9F7B-29C468F57E20}" type="presOf" srcId="{77487D86-88C2-8047-9B34-08EAC82AAE41}" destId="{260638E2-A579-8443-AE3F-4D17E8489BEA}" srcOrd="0" destOrd="0" presId="urn:microsoft.com/office/officeart/2005/8/layout/cycle3"/>
    <dgm:cxn modelId="{39EDAC68-DCB2-9442-9D36-5B9B3374FBF2}" srcId="{9762B199-302A-EB4D-8F53-5DA2C999DAC6}" destId="{7F5695CC-DF6D-D44A-9C4F-932A41B6FAE2}" srcOrd="1" destOrd="0" parTransId="{409A8AE5-9B3D-C445-AF00-FEB4E4D07CD0}" sibTransId="{C25B742A-A4F4-6948-9244-92C112FFB9BC}"/>
    <dgm:cxn modelId="{BA1B2C6A-62E5-BF40-B5FC-E0DF66376CBF}" type="presOf" srcId="{7F5695CC-DF6D-D44A-9C4F-932A41B6FAE2}" destId="{B3B6D424-0568-4149-8667-CEC4E2D7E3B7}" srcOrd="0" destOrd="0" presId="urn:microsoft.com/office/officeart/2005/8/layout/cycle3"/>
    <dgm:cxn modelId="{FF42F16E-123C-E945-9010-EC1F6811023C}" type="presOf" srcId="{505C7B7D-EEA8-514D-8B4C-C2E45546D9E7}" destId="{D8EB2F0B-4A02-4344-90F8-73841F73746B}" srcOrd="0" destOrd="0" presId="urn:microsoft.com/office/officeart/2005/8/layout/cycle3"/>
    <dgm:cxn modelId="{5957D66F-66D9-7843-BCCA-9E84B056BC06}" type="presOf" srcId="{9762B199-302A-EB4D-8F53-5DA2C999DAC6}" destId="{2D8E68CE-5BA2-2A44-B850-02D0C9EF1379}" srcOrd="0" destOrd="0" presId="urn:microsoft.com/office/officeart/2005/8/layout/cycle3"/>
    <dgm:cxn modelId="{E3807854-45BC-2843-957E-59D40840DD89}" type="presOf" srcId="{FA47EE09-61EF-B042-8FFD-9523AAE0B2D3}" destId="{A59B11B9-886E-F54C-85FF-EC276EBE113D}" srcOrd="0" destOrd="0" presId="urn:microsoft.com/office/officeart/2005/8/layout/cycle3"/>
    <dgm:cxn modelId="{B507EBBD-08D6-B048-8E91-EBFA6BC1E52E}" srcId="{9762B199-302A-EB4D-8F53-5DA2C999DAC6}" destId="{CCFB4C20-33AA-6443-BE57-9CCFD1D758BF}" srcOrd="2" destOrd="0" parTransId="{BDEE6337-D10D-E343-9098-73D1B5F1BA0C}" sibTransId="{6B1356EC-FD9B-3640-8416-37B9DC6F0018}"/>
    <dgm:cxn modelId="{B99240E0-0E9B-EC40-95D5-530FB639988C}" srcId="{9762B199-302A-EB4D-8F53-5DA2C999DAC6}" destId="{505C7B7D-EEA8-514D-8B4C-C2E45546D9E7}" srcOrd="3" destOrd="0" parTransId="{4980E621-492E-E641-BCCC-DAD4213040D2}" sibTransId="{CBA56958-705B-284A-8B62-46BBACFBC772}"/>
    <dgm:cxn modelId="{3A25C5EA-7051-F948-B967-A917BF66949A}" srcId="{9762B199-302A-EB4D-8F53-5DA2C999DAC6}" destId="{FA47EE09-61EF-B042-8FFD-9523AAE0B2D3}" srcOrd="0" destOrd="0" parTransId="{E8637BFD-97F3-3443-A9C7-BB518382B794}" sibTransId="{77487D86-88C2-8047-9B34-08EAC82AAE41}"/>
    <dgm:cxn modelId="{E4AD59C1-E9CA-964B-80E0-F935266A3D72}" type="presParOf" srcId="{2D8E68CE-5BA2-2A44-B850-02D0C9EF1379}" destId="{58B8E770-2EB0-264D-BC4F-376AE47D649A}" srcOrd="0" destOrd="0" presId="urn:microsoft.com/office/officeart/2005/8/layout/cycle3"/>
    <dgm:cxn modelId="{967B27F1-826B-C442-A4E1-695E0F9BD67A}" type="presParOf" srcId="{58B8E770-2EB0-264D-BC4F-376AE47D649A}" destId="{A59B11B9-886E-F54C-85FF-EC276EBE113D}" srcOrd="0" destOrd="0" presId="urn:microsoft.com/office/officeart/2005/8/layout/cycle3"/>
    <dgm:cxn modelId="{F41A0498-4B0F-9140-943C-E231CBE70A85}" type="presParOf" srcId="{58B8E770-2EB0-264D-BC4F-376AE47D649A}" destId="{260638E2-A579-8443-AE3F-4D17E8489BEA}" srcOrd="1" destOrd="0" presId="urn:microsoft.com/office/officeart/2005/8/layout/cycle3"/>
    <dgm:cxn modelId="{482EE730-3E41-524F-B80B-494AEB0AD255}" type="presParOf" srcId="{58B8E770-2EB0-264D-BC4F-376AE47D649A}" destId="{B3B6D424-0568-4149-8667-CEC4E2D7E3B7}" srcOrd="2" destOrd="0" presId="urn:microsoft.com/office/officeart/2005/8/layout/cycle3"/>
    <dgm:cxn modelId="{C29851C6-F387-1346-A711-33A0425DE527}" type="presParOf" srcId="{58B8E770-2EB0-264D-BC4F-376AE47D649A}" destId="{20DB927C-C34B-FE4F-B71D-AD27DADB9904}" srcOrd="3" destOrd="0" presId="urn:microsoft.com/office/officeart/2005/8/layout/cycle3"/>
    <dgm:cxn modelId="{F747FD0D-1670-804D-9BD8-758756F9444E}" type="presParOf" srcId="{58B8E770-2EB0-264D-BC4F-376AE47D649A}" destId="{D8EB2F0B-4A02-4344-90F8-73841F73746B}"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8D0E0-7AF1-BF4F-BD4F-C4AE2551B531}">
      <dsp:nvSpPr>
        <dsp:cNvPr id="0" name=""/>
        <dsp:cNvSpPr/>
      </dsp:nvSpPr>
      <dsp:spPr>
        <a:xfrm>
          <a:off x="4477224" y="217"/>
          <a:ext cx="3214570" cy="321457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2">
                  <a:lumMod val="10000"/>
                </a:schemeClr>
              </a:solidFill>
            </a:rPr>
            <a:t>Modeling</a:t>
          </a:r>
        </a:p>
      </dsp:txBody>
      <dsp:txXfrm>
        <a:off x="4947987" y="470980"/>
        <a:ext cx="2273044" cy="2273044"/>
      </dsp:txXfrm>
    </dsp:sp>
    <dsp:sp modelId="{BCC86360-FAE2-2049-85B8-83DAA5EFF391}">
      <dsp:nvSpPr>
        <dsp:cNvPr id="0" name=""/>
        <dsp:cNvSpPr/>
      </dsp:nvSpPr>
      <dsp:spPr>
        <a:xfrm rot="3600000">
          <a:off x="6851738" y="3136753"/>
          <a:ext cx="857746" cy="1084917"/>
        </a:xfrm>
        <a:prstGeom prst="rightArrow">
          <a:avLst>
            <a:gd name="adj1" fmla="val 60000"/>
            <a:gd name="adj2" fmla="val 50000"/>
          </a:avLst>
        </a:prstGeom>
        <a:gradFill rotWithShape="0">
          <a:gsLst>
            <a:gs pos="0">
              <a:schemeClr val="accent4">
                <a:tint val="60000"/>
                <a:hueOff val="0"/>
                <a:satOff val="0"/>
                <a:lumOff val="0"/>
                <a:alphaOff val="0"/>
                <a:tint val="50000"/>
                <a:satMod val="300000"/>
              </a:schemeClr>
            </a:gs>
            <a:gs pos="35000">
              <a:schemeClr val="accent4">
                <a:tint val="60000"/>
                <a:hueOff val="0"/>
                <a:satOff val="0"/>
                <a:lumOff val="0"/>
                <a:alphaOff val="0"/>
                <a:tint val="37000"/>
                <a:satMod val="300000"/>
              </a:schemeClr>
            </a:gs>
            <a:gs pos="100000">
              <a:schemeClr val="accent4">
                <a:tint val="60000"/>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a:off x="6916069" y="3242311"/>
        <a:ext cx="600422" cy="650951"/>
      </dsp:txXfrm>
    </dsp:sp>
    <dsp:sp modelId="{865728E2-23E7-C645-80F9-B2BE1D741218}">
      <dsp:nvSpPr>
        <dsp:cNvPr id="0" name=""/>
        <dsp:cNvSpPr/>
      </dsp:nvSpPr>
      <dsp:spPr>
        <a:xfrm>
          <a:off x="6893704" y="4185683"/>
          <a:ext cx="3214570" cy="321457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2">
                  <a:lumMod val="10000"/>
                </a:schemeClr>
              </a:solidFill>
            </a:rPr>
            <a:t>Observation</a:t>
          </a:r>
        </a:p>
      </dsp:txBody>
      <dsp:txXfrm>
        <a:off x="7364467" y="4656446"/>
        <a:ext cx="2273044" cy="2273044"/>
      </dsp:txXfrm>
    </dsp:sp>
    <dsp:sp modelId="{1F3ECC2F-A54A-8543-B5A1-801598DDFFF3}">
      <dsp:nvSpPr>
        <dsp:cNvPr id="0" name=""/>
        <dsp:cNvSpPr/>
      </dsp:nvSpPr>
      <dsp:spPr>
        <a:xfrm rot="10800000">
          <a:off x="5679912" y="5250509"/>
          <a:ext cx="857746" cy="1084917"/>
        </a:xfrm>
        <a:prstGeom prst="rightArrow">
          <a:avLst>
            <a:gd name="adj1" fmla="val 60000"/>
            <a:gd name="adj2" fmla="val 50000"/>
          </a:avLst>
        </a:prstGeom>
        <a:gradFill rotWithShape="0">
          <a:gsLst>
            <a:gs pos="0">
              <a:schemeClr val="accent4">
                <a:tint val="60000"/>
                <a:hueOff val="0"/>
                <a:satOff val="0"/>
                <a:lumOff val="0"/>
                <a:alphaOff val="0"/>
                <a:tint val="50000"/>
                <a:satMod val="300000"/>
              </a:schemeClr>
            </a:gs>
            <a:gs pos="35000">
              <a:schemeClr val="accent4">
                <a:tint val="60000"/>
                <a:hueOff val="0"/>
                <a:satOff val="0"/>
                <a:lumOff val="0"/>
                <a:alphaOff val="0"/>
                <a:tint val="37000"/>
                <a:satMod val="300000"/>
              </a:schemeClr>
            </a:gs>
            <a:gs pos="100000">
              <a:schemeClr val="accent4">
                <a:tint val="60000"/>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rot="10800000">
        <a:off x="5937236" y="5467492"/>
        <a:ext cx="600422" cy="650951"/>
      </dsp:txXfrm>
    </dsp:sp>
    <dsp:sp modelId="{DB1B6879-8A15-BE42-9B15-FE1522E1D68A}">
      <dsp:nvSpPr>
        <dsp:cNvPr id="0" name=""/>
        <dsp:cNvSpPr/>
      </dsp:nvSpPr>
      <dsp:spPr>
        <a:xfrm>
          <a:off x="2060744" y="4185683"/>
          <a:ext cx="3214570" cy="321457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2">
                  <a:lumMod val="10000"/>
                </a:schemeClr>
              </a:solidFill>
            </a:rPr>
            <a:t>Imitation</a:t>
          </a:r>
        </a:p>
      </dsp:txBody>
      <dsp:txXfrm>
        <a:off x="2531507" y="4656446"/>
        <a:ext cx="2273044" cy="2273044"/>
      </dsp:txXfrm>
    </dsp:sp>
    <dsp:sp modelId="{D10326F7-240E-4945-A20C-FB505DEE24B1}">
      <dsp:nvSpPr>
        <dsp:cNvPr id="0" name=""/>
        <dsp:cNvSpPr/>
      </dsp:nvSpPr>
      <dsp:spPr>
        <a:xfrm rot="18000000">
          <a:off x="4435258" y="3178800"/>
          <a:ext cx="857746" cy="1084917"/>
        </a:xfrm>
        <a:prstGeom prst="rightArrow">
          <a:avLst>
            <a:gd name="adj1" fmla="val 60000"/>
            <a:gd name="adj2" fmla="val 50000"/>
          </a:avLst>
        </a:prstGeom>
        <a:gradFill rotWithShape="0">
          <a:gsLst>
            <a:gs pos="0">
              <a:schemeClr val="accent4">
                <a:tint val="60000"/>
                <a:hueOff val="0"/>
                <a:satOff val="0"/>
                <a:lumOff val="0"/>
                <a:alphaOff val="0"/>
                <a:tint val="50000"/>
                <a:satMod val="300000"/>
              </a:schemeClr>
            </a:gs>
            <a:gs pos="35000">
              <a:schemeClr val="accent4">
                <a:tint val="60000"/>
                <a:hueOff val="0"/>
                <a:satOff val="0"/>
                <a:lumOff val="0"/>
                <a:alphaOff val="0"/>
                <a:tint val="37000"/>
                <a:satMod val="300000"/>
              </a:schemeClr>
            </a:gs>
            <a:gs pos="100000">
              <a:schemeClr val="accent4">
                <a:tint val="60000"/>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a:off x="4499589" y="3507208"/>
        <a:ext cx="600422" cy="6509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638E2-A579-8443-AE3F-4D17E8489BEA}">
      <dsp:nvSpPr>
        <dsp:cNvPr id="0" name=""/>
        <dsp:cNvSpPr/>
      </dsp:nvSpPr>
      <dsp:spPr>
        <a:xfrm>
          <a:off x="2169189" y="-186155"/>
          <a:ext cx="6600252" cy="6600252"/>
        </a:xfrm>
        <a:prstGeom prst="circularArrow">
          <a:avLst>
            <a:gd name="adj1" fmla="val 4668"/>
            <a:gd name="adj2" fmla="val 272909"/>
            <a:gd name="adj3" fmla="val 12806062"/>
            <a:gd name="adj4" fmla="val 18048196"/>
            <a:gd name="adj5" fmla="val 4847"/>
          </a:avLst>
        </a:prstGeom>
        <a:solidFill>
          <a:schemeClr val="accent4">
            <a:tint val="40000"/>
            <a:hueOff val="0"/>
            <a:satOff val="0"/>
            <a:lumOff val="0"/>
            <a:alphaOff val="0"/>
          </a:schemeClr>
        </a:solidFill>
        <a:ln>
          <a:noFill/>
        </a:ln>
        <a:effectLst>
          <a:outerShdw blurRad="76200" dir="18900000" rotWithShape="0">
            <a:srgbClr val="000000">
              <a:alpha val="80000"/>
            </a:srgbClr>
          </a:outerShdw>
        </a:effectLst>
      </dsp:spPr>
      <dsp:style>
        <a:lnRef idx="0">
          <a:scrgbClr r="0" g="0" b="0"/>
        </a:lnRef>
        <a:fillRef idx="1">
          <a:scrgbClr r="0" g="0" b="0"/>
        </a:fillRef>
        <a:effectRef idx="1">
          <a:scrgbClr r="0" g="0" b="0"/>
        </a:effectRef>
        <a:fontRef idx="minor"/>
      </dsp:style>
    </dsp:sp>
    <dsp:sp modelId="{A59B11B9-886E-F54C-85FF-EC276EBE113D}">
      <dsp:nvSpPr>
        <dsp:cNvPr id="0" name=""/>
        <dsp:cNvSpPr/>
      </dsp:nvSpPr>
      <dsp:spPr>
        <a:xfrm>
          <a:off x="3258088" y="1535"/>
          <a:ext cx="4422454" cy="221122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a:solidFill>
                <a:schemeClr val="tx2">
                  <a:lumMod val="10000"/>
                </a:schemeClr>
              </a:solidFill>
            </a:rPr>
            <a:t>Concrete Experience</a:t>
          </a:r>
        </a:p>
      </dsp:txBody>
      <dsp:txXfrm>
        <a:off x="3366031" y="109478"/>
        <a:ext cx="4206568" cy="1995341"/>
      </dsp:txXfrm>
    </dsp:sp>
    <dsp:sp modelId="{B3B6D424-0568-4149-8667-CEC4E2D7E3B7}">
      <dsp:nvSpPr>
        <dsp:cNvPr id="0" name=""/>
        <dsp:cNvSpPr/>
      </dsp:nvSpPr>
      <dsp:spPr>
        <a:xfrm>
          <a:off x="6320757" y="2422002"/>
          <a:ext cx="4422454" cy="221122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a:solidFill>
                <a:schemeClr val="tx2">
                  <a:lumMod val="10000"/>
                </a:schemeClr>
              </a:solidFill>
            </a:rPr>
            <a:t>Observation and Reflection</a:t>
          </a:r>
        </a:p>
      </dsp:txBody>
      <dsp:txXfrm>
        <a:off x="6428700" y="2529945"/>
        <a:ext cx="4206568" cy="1995341"/>
      </dsp:txXfrm>
    </dsp:sp>
    <dsp:sp modelId="{20DB927C-C34B-FE4F-B71D-AD27DADB9904}">
      <dsp:nvSpPr>
        <dsp:cNvPr id="0" name=""/>
        <dsp:cNvSpPr/>
      </dsp:nvSpPr>
      <dsp:spPr>
        <a:xfrm>
          <a:off x="3258088" y="4741394"/>
          <a:ext cx="4422454" cy="221122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solidFill>
                <a:schemeClr val="tx2">
                  <a:lumMod val="10000"/>
                </a:schemeClr>
              </a:solidFill>
            </a:rPr>
            <a:t>Forming Concepts</a:t>
          </a:r>
        </a:p>
      </dsp:txBody>
      <dsp:txXfrm>
        <a:off x="3366031" y="4849337"/>
        <a:ext cx="4206568" cy="1995341"/>
      </dsp:txXfrm>
    </dsp:sp>
    <dsp:sp modelId="{D8EB2F0B-4A02-4344-90F8-73841F73746B}">
      <dsp:nvSpPr>
        <dsp:cNvPr id="0" name=""/>
        <dsp:cNvSpPr/>
      </dsp:nvSpPr>
      <dsp:spPr>
        <a:xfrm>
          <a:off x="419031" y="2422024"/>
          <a:ext cx="4422454" cy="221122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76200" dir="18900000" rotWithShape="0">
            <a:srgbClr val="000000">
              <a:alpha val="8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a:solidFill>
                <a:schemeClr val="tx2">
                  <a:lumMod val="10000"/>
                </a:schemeClr>
              </a:solidFill>
            </a:rPr>
            <a:t>Testing in New Situations</a:t>
          </a:r>
        </a:p>
      </dsp:txBody>
      <dsp:txXfrm>
        <a:off x="526974" y="2529967"/>
        <a:ext cx="4206568" cy="199534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0882199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Behaviorist – most advantageous when a change in behavior is the desired outcome; teacher-centered approach where educator’s role is to manipulate the environment to elicit a specific response in learners, with the goal of behavioral change in a desired direction</a:t>
            </a:r>
          </a:p>
          <a:p>
            <a:r>
              <a:rPr lang="en-US" dirty="0"/>
              <a:t>- Objectives include the performance or behavior, the conditions, and the criteria that define what is an acceptable or unacceptable performance</a:t>
            </a:r>
          </a:p>
          <a:p>
            <a:endParaRPr lang="en-US" dirty="0"/>
          </a:p>
          <a:p>
            <a:r>
              <a:rPr lang="en-US" dirty="0"/>
              <a:t>Cognitivist – focus is on learner’s internal environment and cognitive structures – learners seek to understand the structure of knowledge, focus is on individual learner and thought process rather than external environment, teacher is focused on helping the learner “learn how to learn” – goal is to develop capacity and skills for more effective self-directed learning</a:t>
            </a:r>
          </a:p>
          <a:p>
            <a:endParaRPr lang="en-US" dirty="0"/>
          </a:p>
          <a:p>
            <a:r>
              <a:rPr lang="en-US" dirty="0"/>
              <a:t>Humanist orientation – learning is viewed as a personal act necessary to achieve full learner potential, goal is to become autonomous and self-directed; ultimate need is self-actualization and self-fulfillment</a:t>
            </a:r>
          </a:p>
          <a:p>
            <a:endParaRPr lang="en-US" dirty="0"/>
          </a:p>
          <a:p>
            <a:r>
              <a:rPr lang="en-US" dirty="0"/>
              <a:t>Social learning – observation and modeling, learners assimilate new information and assume new roles that require role modeling, behavioral rehearsal</a:t>
            </a:r>
          </a:p>
          <a:p>
            <a:pPr marL="342900" indent="-342900">
              <a:buFontTx/>
              <a:buChar char="-"/>
            </a:pPr>
            <a:r>
              <a:rPr lang="en-US" dirty="0"/>
              <a:t>Learning is embedded in interactions with and observations of others in a social context – to acquire new information/skills, learners must imitate and reinforce the observed behavior by rehearsing it</a:t>
            </a:r>
          </a:p>
          <a:p>
            <a:pPr marL="342900" indent="-342900">
              <a:buFontTx/>
              <a:buChar char="-"/>
            </a:pPr>
            <a:endParaRPr lang="en-US" dirty="0"/>
          </a:p>
          <a:p>
            <a:pPr marL="342900" indent="-342900">
              <a:buFontTx/>
              <a:buChar char="-"/>
            </a:pPr>
            <a:r>
              <a:rPr lang="en-US" dirty="0"/>
              <a:t>Constructivist – knowledge formed within the learner by integrating learning activities and experiences into knowledge and beliefs; focus is on developing meaning and understanding while assigning significance to experiences through reflection</a:t>
            </a:r>
          </a:p>
          <a:p>
            <a:endParaRPr lang="en-US" dirty="0"/>
          </a:p>
          <a:p>
            <a:endParaRPr lang="en-US" dirty="0"/>
          </a:p>
        </p:txBody>
      </p:sp>
    </p:spTree>
    <p:extLst>
      <p:ext uri="{BB962C8B-B14F-4D97-AF65-F5344CB8AC3E}">
        <p14:creationId xmlns:p14="http://schemas.microsoft.com/office/powerpoint/2010/main" val="12129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Scholars have made the </a:t>
            </a:r>
            <a:r>
              <a:rPr lang="en-US" dirty="0" err="1"/>
              <a:t>distiction</a:t>
            </a:r>
            <a:r>
              <a:rPr lang="en-US" dirty="0"/>
              <a:t> between two types of </a:t>
            </a:r>
            <a:r>
              <a:rPr lang="en-US" dirty="0" err="1"/>
              <a:t>constructivisim</a:t>
            </a:r>
            <a:endParaRPr lang="en-US" dirty="0"/>
          </a:p>
          <a:p>
            <a:endParaRPr lang="en-US" dirty="0"/>
          </a:p>
          <a:p>
            <a:r>
              <a:rPr lang="en-US" dirty="0"/>
              <a:t>Cognitive vs social – social was developed later, concerned with social interactions in knowledge construction and how public bodies of knowledge are constructed by communities over long periods of time</a:t>
            </a:r>
          </a:p>
          <a:p>
            <a:endParaRPr lang="en-US" dirty="0"/>
          </a:p>
          <a:p>
            <a:r>
              <a:rPr lang="en-US" dirty="0"/>
              <a:t>Most work is referring to the cognitive approach</a:t>
            </a:r>
          </a:p>
        </p:txBody>
      </p:sp>
    </p:spTree>
    <p:extLst>
      <p:ext uri="{BB962C8B-B14F-4D97-AF65-F5344CB8AC3E}">
        <p14:creationId xmlns:p14="http://schemas.microsoft.com/office/powerpoint/2010/main" val="178740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Richardson V. Constructivist pedagogy. Teach Coll Rec. 2003;105(9):1623-40.</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Active engagement – Facilitation of group conversation leading to shared understanding of a topic</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Cognitive dissonance - opportunities for students to determine, challenge, change, or add to existing understandings</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Development of students’ ability to reflect and enhance their own ability to learn</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endParaRPr lang="en-US" dirty="0"/>
          </a:p>
        </p:txBody>
      </p:sp>
    </p:spTree>
    <p:extLst>
      <p:ext uri="{BB962C8B-B14F-4D97-AF65-F5344CB8AC3E}">
        <p14:creationId xmlns:p14="http://schemas.microsoft.com/office/powerpoint/2010/main" val="148479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PBL – stresses working with authentic clinical scenarios, working together in groups, and active engagement in identifying learning issues, applying knowledge, integrating new learning with what is already known, and reflecting on their learning</a:t>
            </a:r>
          </a:p>
        </p:txBody>
      </p:sp>
    </p:spTree>
    <p:extLst>
      <p:ext uri="{BB962C8B-B14F-4D97-AF65-F5344CB8AC3E}">
        <p14:creationId xmlns:p14="http://schemas.microsoft.com/office/powerpoint/2010/main" val="126847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212121"/>
                </a:solidFill>
                <a:effectLst/>
                <a:latin typeface="system-ui"/>
              </a:rPr>
              <a:t>Ilgen</a:t>
            </a:r>
            <a:r>
              <a:rPr lang="en-US" b="0" i="0" dirty="0">
                <a:solidFill>
                  <a:srgbClr val="212121"/>
                </a:solidFill>
                <a:effectLst/>
                <a:latin typeface="system-ui"/>
              </a:rPr>
              <a:t> JS, </a:t>
            </a:r>
            <a:r>
              <a:rPr lang="en-US" b="0" i="0" dirty="0" err="1">
                <a:solidFill>
                  <a:srgbClr val="212121"/>
                </a:solidFill>
                <a:effectLst/>
                <a:latin typeface="system-ui"/>
              </a:rPr>
              <a:t>Regehr</a:t>
            </a:r>
            <a:r>
              <a:rPr lang="en-US" b="0" i="0" dirty="0">
                <a:solidFill>
                  <a:srgbClr val="212121"/>
                </a:solidFill>
                <a:effectLst/>
                <a:latin typeface="system-ui"/>
              </a:rPr>
              <a:t> G, </a:t>
            </a:r>
            <a:r>
              <a:rPr lang="en-US" b="0" i="0" dirty="0" err="1">
                <a:solidFill>
                  <a:srgbClr val="212121"/>
                </a:solidFill>
                <a:effectLst/>
                <a:latin typeface="system-ui"/>
              </a:rPr>
              <a:t>Teunissen</a:t>
            </a:r>
            <a:r>
              <a:rPr lang="en-US" b="0" i="0" dirty="0">
                <a:solidFill>
                  <a:srgbClr val="212121"/>
                </a:solidFill>
                <a:effectLst/>
                <a:latin typeface="system-ui"/>
              </a:rPr>
              <a:t> PW, </a:t>
            </a:r>
            <a:r>
              <a:rPr lang="en-US" b="0" i="0" dirty="0" err="1">
                <a:solidFill>
                  <a:srgbClr val="212121"/>
                </a:solidFill>
                <a:effectLst/>
                <a:latin typeface="system-ui"/>
              </a:rPr>
              <a:t>Sherbino</a:t>
            </a:r>
            <a:r>
              <a:rPr lang="en-US" b="0" i="0" dirty="0">
                <a:solidFill>
                  <a:srgbClr val="212121"/>
                </a:solidFill>
                <a:effectLst/>
                <a:latin typeface="system-ui"/>
              </a:rPr>
              <a:t> J, de Bruin ABH. Skeptical self-regulation: Resident experiences of uncertainty about uncertainty. Med Educ. 2021 Jun;55(6):749-757. </a:t>
            </a:r>
            <a:r>
              <a:rPr lang="en-US" b="0" i="0" dirty="0" err="1">
                <a:solidFill>
                  <a:srgbClr val="212121"/>
                </a:solidFill>
                <a:effectLst/>
                <a:latin typeface="system-ui"/>
              </a:rPr>
              <a:t>doi</a:t>
            </a:r>
            <a:r>
              <a:rPr lang="en-US" b="0" i="0" dirty="0">
                <a:solidFill>
                  <a:srgbClr val="212121"/>
                </a:solidFill>
                <a:effectLst/>
                <a:latin typeface="system-ui"/>
              </a:rPr>
              <a:t>: 10.1111/medu.14459. </a:t>
            </a:r>
            <a:r>
              <a:rPr lang="en-US" b="0" i="0" dirty="0" err="1">
                <a:solidFill>
                  <a:srgbClr val="212121"/>
                </a:solidFill>
                <a:effectLst/>
                <a:latin typeface="system-ui"/>
              </a:rPr>
              <a:t>Epub</a:t>
            </a:r>
            <a:r>
              <a:rPr lang="en-US" b="0" i="0" dirty="0">
                <a:solidFill>
                  <a:srgbClr val="212121"/>
                </a:solidFill>
                <a:effectLst/>
                <a:latin typeface="system-ui"/>
              </a:rPr>
              <a:t> 2021 Feb 19. PMID: 33527454.</a:t>
            </a:r>
          </a:p>
          <a:p>
            <a:endParaRPr lang="en-US" b="0" i="0" dirty="0">
              <a:solidFill>
                <a:srgbClr val="212121"/>
              </a:solidFill>
              <a:effectLst/>
              <a:latin typeface="system-ui"/>
            </a:endParaRPr>
          </a:p>
          <a:p>
            <a:r>
              <a:rPr lang="en-US" b="0" i="0" dirty="0">
                <a:solidFill>
                  <a:srgbClr val="212121"/>
                </a:solidFill>
                <a:effectLst/>
                <a:latin typeface="system-ui"/>
              </a:rPr>
              <a:t>Hour-long one-on-one semi-structured interviews with participants over Zoom</a:t>
            </a:r>
          </a:p>
          <a:p>
            <a:endParaRPr lang="en-US" b="0" i="0" dirty="0">
              <a:solidFill>
                <a:srgbClr val="212121"/>
              </a:solidFill>
              <a:effectLst/>
              <a:latin typeface="system-ui"/>
            </a:endParaRPr>
          </a:p>
          <a:p>
            <a:r>
              <a:rPr lang="en-US" b="0" i="0" dirty="0">
                <a:solidFill>
                  <a:srgbClr val="212121"/>
                </a:solidFill>
                <a:effectLst/>
                <a:latin typeface="system-ui"/>
              </a:rPr>
              <a:t>Asked to reflect on two cases – one where they felt challenged but were able to ‘handle’ a situation and the other where a situation ‘made them sweat’, when they were over their head or needed help</a:t>
            </a:r>
          </a:p>
          <a:p>
            <a:pPr marL="342900" indent="-342900">
              <a:buFontTx/>
              <a:buChar char="-"/>
            </a:pPr>
            <a:r>
              <a:rPr lang="en-US" b="0" i="0" dirty="0">
                <a:solidFill>
                  <a:srgbClr val="212121"/>
                </a:solidFill>
                <a:effectLst/>
                <a:latin typeface="system-ui"/>
              </a:rPr>
              <a:t>10 minutes for reflection and to draw the scenarios (rich picture methodology), then asked to describe the drawings, used probing questions to reflect upon cues they noticed from patients, others in the environment, and how they responded in the moment</a:t>
            </a:r>
          </a:p>
          <a:p>
            <a:pPr marL="342900" indent="-342900">
              <a:buFontTx/>
              <a:buChar char="-"/>
            </a:pPr>
            <a:endParaRPr lang="en-US" b="0" i="0" dirty="0">
              <a:solidFill>
                <a:srgbClr val="212121"/>
              </a:solidFill>
              <a:effectLst/>
              <a:latin typeface="system-ui"/>
            </a:endParaRPr>
          </a:p>
          <a:p>
            <a:pPr marL="342900" indent="-342900">
              <a:buFontTx/>
              <a:buChar char="-"/>
            </a:pPr>
            <a:r>
              <a:rPr lang="en-US" dirty="0"/>
              <a:t>Participants invoked several approaches to combat this sense of uncertainty about themselves, rehearsing steps before a clinical encounter, checking their interpretations with others and implicitly calibrating their appraisals to those of more experienced team members.</a:t>
            </a:r>
            <a:endParaRPr lang="en-US" b="0" i="0" dirty="0">
              <a:solidFill>
                <a:srgbClr val="212121"/>
              </a:solidFill>
              <a:effectLst/>
              <a:latin typeface="system-ui"/>
            </a:endParaRPr>
          </a:p>
          <a:p>
            <a:pPr marL="342900" indent="-342900">
              <a:buFontTx/>
              <a:buChar char="-"/>
            </a:pPr>
            <a:endParaRPr lang="en-US" b="0" i="0" dirty="0">
              <a:solidFill>
                <a:srgbClr val="212121"/>
              </a:solidFill>
              <a:effectLst/>
              <a:latin typeface="system-ui"/>
            </a:endParaRPr>
          </a:p>
          <a:p>
            <a:pPr marL="342900" indent="-342900">
              <a:buFontTx/>
              <a:buChar char="-"/>
            </a:pPr>
            <a:r>
              <a:rPr lang="en-US" dirty="0"/>
              <a:t>Trainees’ struggles with the legitimacy of their interpretations impact their experiences with uncertainty. </a:t>
            </a:r>
            <a:r>
              <a:rPr lang="en-US" dirty="0" err="1"/>
              <a:t>Recognising</a:t>
            </a:r>
            <a:r>
              <a:rPr lang="en-US" dirty="0"/>
              <a:t> these ongoing struggles may enable supervisors and other team members to provide more effective scaffolding, validation and calibration of clinical judgments and patient management.</a:t>
            </a:r>
            <a:endParaRPr lang="en-US" b="0" i="0" dirty="0">
              <a:solidFill>
                <a:srgbClr val="212121"/>
              </a:solidFill>
              <a:effectLst/>
              <a:latin typeface="system-ui"/>
            </a:endParaRPr>
          </a:p>
        </p:txBody>
      </p:sp>
    </p:spTree>
    <p:extLst>
      <p:ext uri="{BB962C8B-B14F-4D97-AF65-F5344CB8AC3E}">
        <p14:creationId xmlns:p14="http://schemas.microsoft.com/office/powerpoint/2010/main" val="190997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dirty="0"/>
          </a:p>
        </p:txBody>
      </p:sp>
      <p:sp>
        <p:nvSpPr>
          <p:cNvPr id="246" name="Shape 246"/>
          <p:cNvSpPr>
            <a:spLocks noGrp="1"/>
          </p:cNvSpPr>
          <p:nvPr>
            <p:ph type="body" sz="quarter" idx="1"/>
          </p:nvPr>
        </p:nvSpPr>
        <p:spPr>
          <a:prstGeom prst="rect">
            <a:avLst/>
          </a:prstGeom>
        </p:spPr>
        <p:txBody>
          <a:bodyPr/>
          <a:lstStyle/>
          <a:p>
            <a:r>
              <a:rPr dirty="0"/>
              <a:t>There is a limit to the information that can be processed </a:t>
            </a:r>
            <a:r>
              <a:rPr lang="en-US" dirty="0"/>
              <a:t>i</a:t>
            </a:r>
            <a:r>
              <a:rPr dirty="0"/>
              <a:t>n working memory at one time</a:t>
            </a:r>
          </a:p>
        </p:txBody>
      </p:sp>
    </p:spTree>
    <p:extLst>
      <p:ext uri="{BB962C8B-B14F-4D97-AF65-F5344CB8AC3E}">
        <p14:creationId xmlns:p14="http://schemas.microsoft.com/office/powerpoint/2010/main" val="1122102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b="0" i="0" dirty="0">
                <a:effectLst/>
                <a:latin typeface="Helvetica Neue"/>
                <a:ea typeface="Helvetica Neue"/>
                <a:cs typeface="Helvetica Neue"/>
                <a:sym typeface="Helvetica Neue"/>
              </a:rPr>
              <a:t>Cramer N, </a:t>
            </a:r>
            <a:r>
              <a:rPr lang="en-US" sz="2200" b="0" i="0" dirty="0" err="1">
                <a:effectLst/>
                <a:latin typeface="Helvetica Neue"/>
                <a:ea typeface="Helvetica Neue"/>
                <a:cs typeface="Helvetica Neue"/>
                <a:sym typeface="Helvetica Neue"/>
              </a:rPr>
              <a:t>Zuckerbraun</a:t>
            </a:r>
            <a:r>
              <a:rPr lang="en-US" sz="2200" b="0" i="0" dirty="0">
                <a:effectLst/>
                <a:latin typeface="Helvetica Neue"/>
                <a:ea typeface="Helvetica Neue"/>
                <a:cs typeface="Helvetica Neue"/>
                <a:sym typeface="Helvetica Neue"/>
              </a:rPr>
              <a:t> NS, Puller J, Furtado AD, Deb A, </a:t>
            </a:r>
            <a:r>
              <a:rPr lang="en-US" sz="2200" b="0" i="0" dirty="0" err="1">
                <a:effectLst/>
                <a:latin typeface="Helvetica Neue"/>
                <a:ea typeface="Helvetica Neue"/>
                <a:cs typeface="Helvetica Neue"/>
                <a:sym typeface="Helvetica Neue"/>
              </a:rPr>
              <a:t>Dorfsman</a:t>
            </a:r>
            <a:r>
              <a:rPr lang="en-US" sz="2200" b="0" i="0" dirty="0">
                <a:effectLst/>
                <a:latin typeface="Helvetica Neue"/>
                <a:ea typeface="Helvetica Neue"/>
                <a:cs typeface="Helvetica Neue"/>
                <a:sym typeface="Helvetica Neue"/>
              </a:rPr>
              <a:t> ML, </a:t>
            </a:r>
            <a:r>
              <a:rPr lang="en-US" sz="2200" b="0" i="0" dirty="0" err="1">
                <a:effectLst/>
                <a:latin typeface="Helvetica Neue"/>
                <a:ea typeface="Helvetica Neue"/>
                <a:cs typeface="Helvetica Neue"/>
                <a:sym typeface="Helvetica Neue"/>
              </a:rPr>
              <a:t>Siripong</a:t>
            </a:r>
            <a:r>
              <a:rPr lang="en-US" sz="2200" b="0" i="0" dirty="0">
                <a:effectLst/>
                <a:latin typeface="Helvetica Neue"/>
                <a:ea typeface="Helvetica Neue"/>
                <a:cs typeface="Helvetica Neue"/>
                <a:sym typeface="Helvetica Neue"/>
              </a:rPr>
              <a:t> N, Christie M, Tavarez MM. Putting Theory to Practice: Applying Cognitive Load Theory to Resident Medical Education. </a:t>
            </a:r>
            <a:r>
              <a:rPr lang="en-US" sz="2200" b="0" i="0" dirty="0" err="1">
                <a:effectLst/>
                <a:latin typeface="Helvetica Neue"/>
                <a:ea typeface="Helvetica Neue"/>
                <a:cs typeface="Helvetica Neue"/>
                <a:sym typeface="Helvetica Neue"/>
              </a:rPr>
              <a:t>Pediatr</a:t>
            </a:r>
            <a:r>
              <a:rPr lang="en-US" sz="2200" b="0" i="0" dirty="0">
                <a:effectLst/>
                <a:latin typeface="Helvetica Neue"/>
                <a:ea typeface="Helvetica Neue"/>
                <a:cs typeface="Helvetica Neue"/>
                <a:sym typeface="Helvetica Neue"/>
              </a:rPr>
              <a:t> </a:t>
            </a:r>
            <a:r>
              <a:rPr lang="en-US" sz="2200" b="0" i="0" dirty="0" err="1">
                <a:effectLst/>
                <a:latin typeface="Helvetica Neue"/>
                <a:ea typeface="Helvetica Neue"/>
                <a:cs typeface="Helvetica Neue"/>
                <a:sym typeface="Helvetica Neue"/>
              </a:rPr>
              <a:t>Emerg</a:t>
            </a:r>
            <a:r>
              <a:rPr lang="en-US" sz="2200" b="0" i="0" dirty="0">
                <a:effectLst/>
                <a:latin typeface="Helvetica Neue"/>
                <a:ea typeface="Helvetica Neue"/>
                <a:cs typeface="Helvetica Neue"/>
                <a:sym typeface="Helvetica Neue"/>
              </a:rPr>
              <a:t> Care. 2022 Feb 1;38(2):e771-e775. </a:t>
            </a:r>
            <a:r>
              <a:rPr lang="en-US" sz="2200" b="0" i="0" dirty="0" err="1">
                <a:effectLst/>
                <a:latin typeface="Helvetica Neue"/>
                <a:ea typeface="Helvetica Neue"/>
                <a:cs typeface="Helvetica Neue"/>
                <a:sym typeface="Helvetica Neue"/>
              </a:rPr>
              <a:t>doi</a:t>
            </a:r>
            <a:r>
              <a:rPr lang="en-US" sz="2200" b="0" i="0" dirty="0">
                <a:effectLst/>
                <a:latin typeface="Helvetica Neue"/>
                <a:ea typeface="Helvetica Neue"/>
                <a:cs typeface="Helvetica Neue"/>
                <a:sym typeface="Helvetica Neue"/>
              </a:rPr>
              <a:t>: 10.1097/PEC.0000000000002371. PMID: 35100776.</a:t>
            </a:r>
            <a:endParaRPr lang="en-US" dirty="0"/>
          </a:p>
        </p:txBody>
      </p:sp>
    </p:spTree>
    <p:extLst>
      <p:ext uri="{BB962C8B-B14F-4D97-AF65-F5344CB8AC3E}">
        <p14:creationId xmlns:p14="http://schemas.microsoft.com/office/powerpoint/2010/main" val="150404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happens when we interact and observe others in a social context</a:t>
            </a:r>
          </a:p>
          <a:p>
            <a:endParaRPr lang="en-US" dirty="0"/>
          </a:p>
          <a:p>
            <a:pPr marL="342900" indent="-342900">
              <a:buFontTx/>
              <a:buChar char="-"/>
            </a:pPr>
            <a:endParaRPr lang="en-US" dirty="0"/>
          </a:p>
          <a:p>
            <a:pPr marL="342900" indent="-342900">
              <a:buFontTx/>
              <a:buChar char="-"/>
            </a:pPr>
            <a:r>
              <a:rPr lang="en-US" dirty="0"/>
              <a:t>Attributed to Bandura – pay attention! Retain what you observe, reproduce the modeled behavior, and remain motived to continue to imitate the behavior</a:t>
            </a:r>
          </a:p>
          <a:p>
            <a:endParaRPr lang="en-US" dirty="0"/>
          </a:p>
        </p:txBody>
      </p:sp>
    </p:spTree>
    <p:extLst>
      <p:ext uri="{BB962C8B-B14F-4D97-AF65-F5344CB8AC3E}">
        <p14:creationId xmlns:p14="http://schemas.microsoft.com/office/powerpoint/2010/main" val="3488990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aspects are observation and modeling - learners assimilate new information and assume new roles that require role modeling, behavioral rehearsal</a:t>
            </a:r>
          </a:p>
          <a:p>
            <a:pPr marL="342900" indent="-342900">
              <a:buFontTx/>
              <a:buChar char="-"/>
            </a:pPr>
            <a:r>
              <a:rPr lang="en-US" dirty="0"/>
              <a:t>Learning is embedded in interactions with and observations of others in a social context – to acquire new information/skills, learners must imitate and reinforce the observed behavior by rehearsing it</a:t>
            </a:r>
          </a:p>
          <a:p>
            <a:pPr marL="342900" indent="-342900">
              <a:buFontTx/>
              <a:buChar char="-"/>
            </a:pPr>
            <a:endParaRPr lang="en-US" dirty="0"/>
          </a:p>
          <a:p>
            <a:pPr marL="342900" indent="-342900">
              <a:buFontTx/>
              <a:buChar char="-"/>
            </a:pPr>
            <a:r>
              <a:rPr lang="en-US" dirty="0"/>
              <a:t>Includes a cognitive component with the idea that learning may occur by observation alone, without the need for rehearsal and imitation of the observed act</a:t>
            </a:r>
          </a:p>
          <a:p>
            <a:pPr marL="342900" indent="-342900">
              <a:buFontTx/>
              <a:buChar char="-"/>
            </a:pPr>
            <a:r>
              <a:rPr lang="en-US" dirty="0"/>
              <a:t>Hypothesizes that learners acquire a cognitive representation of a modeled or observed experience, form and store an image of that modeled behavior, and retrieve that image when the learner is motivated to act</a:t>
            </a:r>
          </a:p>
          <a:p>
            <a:pPr marL="342900" indent="-342900">
              <a:buFontTx/>
              <a:buChar char="-"/>
            </a:pPr>
            <a:r>
              <a:rPr lang="en-US" dirty="0"/>
              <a:t>Teacher is responsible for modeling new roles, guiding behaviors, and providing learners with opportunities to practice these new roles and behaviors</a:t>
            </a:r>
          </a:p>
          <a:p>
            <a:endParaRPr lang="en-US" dirty="0"/>
          </a:p>
        </p:txBody>
      </p:sp>
    </p:spTree>
    <p:extLst>
      <p:ext uri="{BB962C8B-B14F-4D97-AF65-F5344CB8AC3E}">
        <p14:creationId xmlns:p14="http://schemas.microsoft.com/office/powerpoint/2010/main" val="715543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one” – observation</a:t>
            </a:r>
          </a:p>
          <a:p>
            <a:endParaRPr lang="en-US" dirty="0"/>
          </a:p>
          <a:p>
            <a:r>
              <a:rPr lang="en-US" dirty="0"/>
              <a:t>“Do one” – guided practice</a:t>
            </a:r>
          </a:p>
        </p:txBody>
      </p:sp>
    </p:spTree>
    <p:extLst>
      <p:ext uri="{BB962C8B-B14F-4D97-AF65-F5344CB8AC3E}">
        <p14:creationId xmlns:p14="http://schemas.microsoft.com/office/powerpoint/2010/main" val="93509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21541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Constructivist – knowledge formed within the learner by integrating learning activities and experiences into knowledge and beliefs; focus is on developing meaning and understanding while assigning significance to experiences through reflection</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Learning process involves construction of meaning from experiences through critical reflection on the learners assumptions</a:t>
            </a:r>
          </a:p>
          <a:p>
            <a:pPr marL="0" marR="0" lvl="0" indent="0" defTabSz="457200" eaLnBrk="1" fontAlgn="auto" latinLnBrk="0" hangingPunct="1">
              <a:lnSpc>
                <a:spcPct val="117999"/>
              </a:lnSpc>
              <a:spcBef>
                <a:spcPts val="0"/>
              </a:spcBef>
              <a:spcAft>
                <a:spcPts val="0"/>
              </a:spcAft>
              <a:buClrTx/>
              <a:buSzTx/>
              <a:buFontTx/>
              <a:buNone/>
              <a:tabLst/>
              <a:defRPr/>
            </a:pPr>
            <a:r>
              <a:rPr lang="en-US" dirty="0"/>
              <a:t>Assist learners in understanding how they developed certain assumptions and question learners as to whether those assumptions remain valid</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Assumes that all knowledge is constructed from prior knowledge, learning is an active process on the part of the learner</a:t>
            </a:r>
          </a:p>
          <a:p>
            <a:endParaRPr lang="en-US" noProof="0" dirty="0"/>
          </a:p>
        </p:txBody>
      </p:sp>
    </p:spTree>
    <p:extLst>
      <p:ext uri="{BB962C8B-B14F-4D97-AF65-F5344CB8AC3E}">
        <p14:creationId xmlns:p14="http://schemas.microsoft.com/office/powerpoint/2010/main" val="2497778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phenomscience.weebly.com</a:t>
            </a:r>
            <a:r>
              <a:rPr lang="en-US" dirty="0"/>
              <a:t>/blog/constructivism</a:t>
            </a:r>
          </a:p>
          <a:p>
            <a:endParaRPr lang="en-US" dirty="0"/>
          </a:p>
          <a:p>
            <a:r>
              <a:rPr lang="en-US" dirty="0"/>
              <a:t>Role of teacher is to foster critical reflection and negotiate meaning with learners</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Learners actively construct knowledge by linking new information to what they have previously learned and by incorporating new experiences into their knowledge base – knowledge structures are continually constructed and reconstructed</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Also ends with student’s metacognition of their own understanding and learning processes</a:t>
            </a:r>
          </a:p>
          <a:p>
            <a:endParaRPr lang="en-US" dirty="0"/>
          </a:p>
        </p:txBody>
      </p:sp>
    </p:spTree>
    <p:extLst>
      <p:ext uri="{BB962C8B-B14F-4D97-AF65-F5344CB8AC3E}">
        <p14:creationId xmlns:p14="http://schemas.microsoft.com/office/powerpoint/2010/main" val="263469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dirty="0"/>
          </a:p>
        </p:txBody>
      </p:sp>
      <p:sp>
        <p:nvSpPr>
          <p:cNvPr id="103" name="Shape 103"/>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762000"/>
            <a:ext cx="5334000" cy="8242300"/>
          </a:xfrm>
          <a:prstGeom prst="rect">
            <a:avLst/>
          </a:prstGeom>
        </p:spPr>
        <p:txBody>
          <a:bodyPr lIns="91439" tIns="45719" rIns="91439" bIns="45719" anchor="t">
            <a:noAutofit/>
          </a:bodyPr>
          <a:lstStyle/>
          <a:p>
            <a:endParaRPr dirty="0"/>
          </a:p>
        </p:txBody>
      </p:sp>
      <p:sp>
        <p:nvSpPr>
          <p:cNvPr id="39" name="Shape 39"/>
          <p:cNvSpPr>
            <a:spLocks noGrp="1"/>
          </p:cNvSpPr>
          <p:nvPr>
            <p:ph type="title"/>
          </p:nvPr>
        </p:nvSpPr>
        <p:spPr>
          <a:xfrm>
            <a:off x="952500" y="762000"/>
            <a:ext cx="5334000" cy="40005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dirty="0"/>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898900"/>
          </a:xfrm>
          <a:prstGeom prst="rect">
            <a:avLst/>
          </a:prstGeom>
        </p:spPr>
        <p:txBody>
          <a:bodyPr lIns="91439" tIns="45719" rIns="91439" bIns="45719" anchor="t">
            <a:noAutofit/>
          </a:bodyPr>
          <a:lstStyle/>
          <a:p>
            <a:endParaRPr dirty="0"/>
          </a:p>
        </p:txBody>
      </p:sp>
      <p:sp>
        <p:nvSpPr>
          <p:cNvPr id="84" name="Shape 84"/>
          <p:cNvSpPr>
            <a:spLocks noGrp="1"/>
          </p:cNvSpPr>
          <p:nvPr>
            <p:ph type="pic" sz="quarter" idx="14"/>
          </p:nvPr>
        </p:nvSpPr>
        <p:spPr>
          <a:xfrm>
            <a:off x="6718300" y="762000"/>
            <a:ext cx="5334000" cy="3898900"/>
          </a:xfrm>
          <a:prstGeom prst="rect">
            <a:avLst/>
          </a:prstGeom>
        </p:spPr>
        <p:txBody>
          <a:bodyPr lIns="91439" tIns="45719" rIns="91439" bIns="45719" anchor="t">
            <a:noAutofit/>
          </a:bodyPr>
          <a:lstStyle/>
          <a:p>
            <a:endParaRPr dirty="0"/>
          </a:p>
        </p:txBody>
      </p:sp>
      <p:sp>
        <p:nvSpPr>
          <p:cNvPr id="85" name="Shape 85"/>
          <p:cNvSpPr>
            <a:spLocks noGrp="1"/>
          </p:cNvSpPr>
          <p:nvPr>
            <p:ph type="pic" sz="half" idx="15"/>
          </p:nvPr>
        </p:nvSpPr>
        <p:spPr>
          <a:xfrm>
            <a:off x="952500" y="762884"/>
            <a:ext cx="5334000" cy="8229601"/>
          </a:xfrm>
          <a:prstGeom prst="rect">
            <a:avLst/>
          </a:prstGeom>
        </p:spPr>
        <p:txBody>
          <a:bodyPr lIns="91439" tIns="45719" rIns="91439" bIns="45719" anchor="t">
            <a:noAutofit/>
          </a:bodyPr>
          <a:lstStyle/>
          <a:p>
            <a:endParaRPr dirty="0"/>
          </a:p>
        </p:txBody>
      </p:sp>
      <p:sp>
        <p:nvSpPr>
          <p:cNvPr id="86" name="Shape 86"/>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Shape 94"/>
          <p:cNvSpPr>
            <a:spLocks noGrp="1"/>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r>
              <a:t>“Type a quote here.”</a:t>
            </a:r>
          </a:p>
        </p:txBody>
      </p:sp>
      <p:sp>
        <p:nvSpPr>
          <p:cNvPr id="95" name="Shape 95"/>
          <p:cNvSpPr>
            <a:spLocks noGrp="1"/>
          </p:cNvSpPr>
          <p:nvPr>
            <p:ph type="sldNum" sz="quarter" idx="2"/>
          </p:nvPr>
        </p:nvSpPr>
        <p:spPr>
          <a:prstGeom prst="rect">
            <a:avLst/>
          </a:prstGeom>
        </p:spPr>
        <p:txBody>
          <a:bodyPr/>
          <a:lstStyle/>
          <a:p>
            <a:fld id="{86CB4B4D-7CA3-9044-876B-883B54F8677D}" type="slidenum">
              <a:r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t>‹#›</a:t>
            </a:fld>
            <a:endParaRPr dirty="0"/>
          </a:p>
        </p:txBody>
      </p:sp>
    </p:spTree>
  </p:cSld>
  <p:clrMap bg1="dk1" tx1="lt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1270000" y="705238"/>
            <a:ext cx="10464800" cy="3302000"/>
          </a:xfrm>
          <a:prstGeom prst="rect">
            <a:avLst/>
          </a:prstGeom>
        </p:spPr>
        <p:txBody>
          <a:bodyPr/>
          <a:lstStyle>
            <a:lvl1pPr>
              <a:defRPr sz="6300"/>
            </a:lvl1pPr>
          </a:lstStyle>
          <a:p>
            <a:r>
              <a:rPr dirty="0"/>
              <a:t>How Learning Theory Shapes Educational Practice </a:t>
            </a:r>
          </a:p>
        </p:txBody>
      </p:sp>
      <p:sp>
        <p:nvSpPr>
          <p:cNvPr id="120" name="Shape 120"/>
          <p:cNvSpPr>
            <a:spLocks noGrp="1"/>
          </p:cNvSpPr>
          <p:nvPr>
            <p:ph type="subTitle" sz="quarter" idx="1"/>
          </p:nvPr>
        </p:nvSpPr>
        <p:spPr>
          <a:xfrm>
            <a:off x="1270000" y="4318691"/>
            <a:ext cx="10464800" cy="2855343"/>
          </a:xfrm>
          <a:prstGeom prst="rect">
            <a:avLst/>
          </a:prstGeom>
        </p:spPr>
        <p:txBody>
          <a:bodyPr>
            <a:noAutofit/>
          </a:bodyPr>
          <a:lstStyle/>
          <a:p>
            <a:pPr defTabSz="414781">
              <a:defRPr sz="2272"/>
            </a:pPr>
            <a:endParaRPr lang="en-US" sz="2200" dirty="0"/>
          </a:p>
          <a:p>
            <a:pPr defTabSz="414781">
              <a:defRPr sz="2272"/>
            </a:pPr>
            <a:r>
              <a:rPr lang="en-US" sz="2200" dirty="0"/>
              <a:t>Anisha Kshetrapal, MD, MSEd</a:t>
            </a:r>
          </a:p>
          <a:p>
            <a:pPr defTabSz="414781">
              <a:defRPr sz="2272"/>
            </a:pPr>
            <a:r>
              <a:rPr lang="en-US" sz="2200" dirty="0"/>
              <a:t>Assistant Professor of Pediatrics</a:t>
            </a:r>
          </a:p>
          <a:p>
            <a:pPr defTabSz="414781">
              <a:defRPr sz="2272"/>
            </a:pPr>
            <a:endParaRPr lang="en-US" sz="2200" dirty="0"/>
          </a:p>
          <a:p>
            <a:pPr defTabSz="414781">
              <a:defRPr sz="2272"/>
            </a:pPr>
            <a:r>
              <a:rPr lang="en-US" sz="2200" dirty="0"/>
              <a:t>Lucas Bruton, MD, MEd</a:t>
            </a:r>
          </a:p>
          <a:p>
            <a:pPr defTabSz="414781">
              <a:defRPr sz="2272"/>
            </a:pPr>
            <a:r>
              <a:rPr lang="en-US" sz="2200" dirty="0"/>
              <a:t>Instructor of Pediatrics</a:t>
            </a:r>
          </a:p>
          <a:p>
            <a:pPr defTabSz="414781">
              <a:defRPr sz="2272"/>
            </a:pPr>
            <a:endParaRPr lang="en-US" sz="2200" dirty="0"/>
          </a:p>
          <a:p>
            <a:pPr defTabSz="414781">
              <a:defRPr sz="2272"/>
            </a:pPr>
            <a:endParaRPr lang="en-US" sz="2200" dirty="0"/>
          </a:p>
          <a:p>
            <a:pPr defTabSz="414781">
              <a:defRPr sz="2272"/>
            </a:pPr>
            <a:endParaRPr lang="en-US" sz="2200" dirty="0"/>
          </a:p>
          <a:p>
            <a:pPr defTabSz="414781">
              <a:defRPr sz="2272"/>
            </a:pPr>
            <a:endParaRPr lang="en-US" sz="2200" dirty="0"/>
          </a:p>
          <a:p>
            <a:pPr defTabSz="414781">
              <a:defRPr sz="2272"/>
            </a:pPr>
            <a:r>
              <a:rPr lang="en-US" sz="2200" dirty="0"/>
              <a:t>FOR ATTENDANCE TEXT 64449 to 312-957-8301</a:t>
            </a:r>
            <a:endParaRPr sz="2200" dirty="0"/>
          </a:p>
        </p:txBody>
      </p:sp>
      <p:pic>
        <p:nvPicPr>
          <p:cNvPr id="121" name="pasted-image.pdf"/>
          <p:cNvPicPr>
            <a:picLocks noChangeAspect="1"/>
          </p:cNvPicPr>
          <p:nvPr/>
        </p:nvPicPr>
        <p:blipFill>
          <a:blip r:embed="rId2"/>
          <a:stretch>
            <a:fillRect/>
          </a:stretch>
        </p:blipFill>
        <p:spPr>
          <a:xfrm>
            <a:off x="8188528" y="8317252"/>
            <a:ext cx="4515706" cy="1161182"/>
          </a:xfrm>
          <a:prstGeom prst="rect">
            <a:avLst/>
          </a:prstGeom>
          <a:ln w="12700">
            <a:miter lim="400000"/>
          </a:ln>
        </p:spPr>
      </p:pic>
      <p:pic>
        <p:nvPicPr>
          <p:cNvPr id="5" name="Picture 4">
            <a:extLst>
              <a:ext uri="{FF2B5EF4-FFF2-40B4-BE49-F238E27FC236}">
                <a16:creationId xmlns:a16="http://schemas.microsoft.com/office/drawing/2014/main" id="{D8F46F98-C73A-F543-84D4-08253F1C52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566" y="8446993"/>
            <a:ext cx="6400800" cy="90170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title"/>
          </p:nvPr>
        </p:nvSpPr>
        <p:spPr>
          <a:prstGeom prst="rect">
            <a:avLst/>
          </a:prstGeom>
        </p:spPr>
        <p:txBody>
          <a:bodyPr/>
          <a:lstStyle/>
          <a:p>
            <a:r>
              <a:rPr dirty="0"/>
              <a:t>Adding complexity</a:t>
            </a:r>
          </a:p>
        </p:txBody>
      </p:sp>
      <p:sp>
        <p:nvSpPr>
          <p:cNvPr id="218" name="Shape 218"/>
          <p:cNvSpPr/>
          <p:nvPr/>
        </p:nvSpPr>
        <p:spPr>
          <a:xfrm>
            <a:off x="6226919" y="3463579"/>
            <a:ext cx="2836963" cy="3361566"/>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Working Memory</a:t>
            </a:r>
          </a:p>
        </p:txBody>
      </p:sp>
      <p:sp>
        <p:nvSpPr>
          <p:cNvPr id="219" name="Shape 219"/>
          <p:cNvSpPr/>
          <p:nvPr/>
        </p:nvSpPr>
        <p:spPr>
          <a:xfrm>
            <a:off x="9983785" y="2899239"/>
            <a:ext cx="2836963" cy="3955122"/>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Long-Term Memory</a:t>
            </a:r>
          </a:p>
        </p:txBody>
      </p:sp>
      <p:sp>
        <p:nvSpPr>
          <p:cNvPr id="220" name="Shape 220"/>
          <p:cNvSpPr/>
          <p:nvPr/>
        </p:nvSpPr>
        <p:spPr>
          <a:xfrm>
            <a:off x="3316708" y="4002433"/>
            <a:ext cx="1370157" cy="1847424"/>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Sensory Memory</a:t>
            </a:r>
          </a:p>
        </p:txBody>
      </p:sp>
      <p:sp>
        <p:nvSpPr>
          <p:cNvPr id="221" name="Shape 221"/>
          <p:cNvSpPr/>
          <p:nvPr/>
        </p:nvSpPr>
        <p:spPr>
          <a:xfrm>
            <a:off x="4715929" y="4926145"/>
            <a:ext cx="1481926"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22" name="Shape 222"/>
          <p:cNvSpPr/>
          <p:nvPr/>
        </p:nvSpPr>
        <p:spPr>
          <a:xfrm>
            <a:off x="9112801" y="4926145"/>
            <a:ext cx="822065"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23" name="Shape 223"/>
          <p:cNvSpPr/>
          <p:nvPr/>
        </p:nvSpPr>
        <p:spPr>
          <a:xfrm>
            <a:off x="117674" y="4217888"/>
            <a:ext cx="1824793" cy="1317825"/>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Presentation</a:t>
            </a:r>
          </a:p>
        </p:txBody>
      </p:sp>
      <p:sp>
        <p:nvSpPr>
          <p:cNvPr id="224" name="Shape 224"/>
          <p:cNvSpPr/>
          <p:nvPr/>
        </p:nvSpPr>
        <p:spPr>
          <a:xfrm>
            <a:off x="1970256" y="4928025"/>
            <a:ext cx="1261021"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25" name="Shape 225"/>
          <p:cNvSpPr/>
          <p:nvPr/>
        </p:nvSpPr>
        <p:spPr>
          <a:xfrm>
            <a:off x="2137640" y="5174214"/>
            <a:ext cx="983895" cy="469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400"/>
            </a:lvl1pPr>
          </a:lstStyle>
          <a:p>
            <a:r>
              <a:rPr dirty="0"/>
              <a:t>Words</a:t>
            </a:r>
          </a:p>
        </p:txBody>
      </p:sp>
      <p:sp>
        <p:nvSpPr>
          <p:cNvPr id="226" name="Shape 226"/>
          <p:cNvSpPr/>
          <p:nvPr/>
        </p:nvSpPr>
        <p:spPr>
          <a:xfrm>
            <a:off x="4976222" y="4378347"/>
            <a:ext cx="961340" cy="469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400"/>
            </a:lvl1pPr>
          </a:lstStyle>
          <a:p>
            <a:r>
              <a:rPr dirty="0"/>
              <a:t>Select</a:t>
            </a:r>
          </a:p>
        </p:txBody>
      </p:sp>
      <p:sp>
        <p:nvSpPr>
          <p:cNvPr id="227" name="Shape 227"/>
          <p:cNvSpPr/>
          <p:nvPr/>
        </p:nvSpPr>
        <p:spPr>
          <a:xfrm>
            <a:off x="4964944" y="4922111"/>
            <a:ext cx="983896" cy="469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400"/>
            </a:lvl1pPr>
          </a:lstStyle>
          <a:p>
            <a:r>
              <a:rPr dirty="0"/>
              <a:t>Words</a:t>
            </a:r>
          </a:p>
        </p:txBody>
      </p:sp>
      <p:sp>
        <p:nvSpPr>
          <p:cNvPr id="228" name="Shape 228"/>
          <p:cNvSpPr/>
          <p:nvPr/>
        </p:nvSpPr>
        <p:spPr>
          <a:xfrm>
            <a:off x="10197535" y="5427703"/>
            <a:ext cx="1824794" cy="1041754"/>
          </a:xfrm>
          <a:prstGeom prst="rect">
            <a:avLst/>
          </a:prstGeom>
          <a:solidFill>
            <a:srgbClr val="76D6FF"/>
          </a:soli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solidFill>
                  <a:srgbClr val="000000"/>
                </a:solidFill>
                <a:effectLst>
                  <a:outerShdw blurRad="25400" dist="23998" dir="2700000" rotWithShape="0">
                    <a:srgbClr val="000000">
                      <a:alpha val="31034"/>
                    </a:srgbClr>
                  </a:outerShdw>
                </a:effectLst>
              </a:defRPr>
            </a:lvl1pPr>
          </a:lstStyle>
          <a:p>
            <a:r>
              <a:rPr dirty="0"/>
              <a:t>Prior Knowledge</a:t>
            </a:r>
          </a:p>
        </p:txBody>
      </p:sp>
      <p:sp>
        <p:nvSpPr>
          <p:cNvPr id="229" name="Shape 229"/>
          <p:cNvSpPr/>
          <p:nvPr/>
        </p:nvSpPr>
        <p:spPr>
          <a:xfrm flipH="1">
            <a:off x="9015006" y="5867872"/>
            <a:ext cx="1176181"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30" name="Shape 230"/>
          <p:cNvSpPr/>
          <p:nvPr/>
        </p:nvSpPr>
        <p:spPr>
          <a:xfrm>
            <a:off x="6252980" y="5867872"/>
            <a:ext cx="1261021"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31" name="Shape 231"/>
          <p:cNvSpPr/>
          <p:nvPr/>
        </p:nvSpPr>
        <p:spPr>
          <a:xfrm>
            <a:off x="7566724" y="5427703"/>
            <a:ext cx="1370157" cy="1041754"/>
          </a:xfrm>
          <a:prstGeom prst="rect">
            <a:avLst/>
          </a:prstGeom>
          <a:solidFill>
            <a:srgbClr val="76D6FF"/>
          </a:soli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solidFill>
                  <a:srgbClr val="000000"/>
                </a:solidFill>
                <a:effectLst>
                  <a:outerShdw blurRad="25400" dist="23998" dir="2700000" rotWithShape="0">
                    <a:srgbClr val="000000">
                      <a:alpha val="31034"/>
                    </a:srgbClr>
                  </a:outerShdw>
                </a:effectLst>
              </a:defRPr>
            </a:lvl1pPr>
          </a:lstStyle>
          <a:p>
            <a:r>
              <a:rPr dirty="0"/>
              <a:t>Verbal Model</a:t>
            </a:r>
          </a:p>
        </p:txBody>
      </p:sp>
      <p:sp>
        <p:nvSpPr>
          <p:cNvPr id="232" name="Shape 232"/>
          <p:cNvSpPr/>
          <p:nvPr/>
        </p:nvSpPr>
        <p:spPr>
          <a:xfrm>
            <a:off x="6174271" y="5886427"/>
            <a:ext cx="1367638" cy="469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400"/>
            </a:lvl1pPr>
          </a:lstStyle>
          <a:p>
            <a:r>
              <a:rPr dirty="0"/>
              <a:t>Organize</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 name="Unknown.jpg"/>
          <p:cNvPicPr>
            <a:picLocks noChangeAspect="1"/>
          </p:cNvPicPr>
          <p:nvPr/>
        </p:nvPicPr>
        <p:blipFill>
          <a:blip r:embed="rId3"/>
          <a:stretch>
            <a:fillRect/>
          </a:stretch>
        </p:blipFill>
        <p:spPr>
          <a:xfrm>
            <a:off x="2883447" y="1633323"/>
            <a:ext cx="7237906" cy="6165623"/>
          </a:xfrm>
          <a:prstGeom prst="rect">
            <a:avLst/>
          </a:prstGeom>
          <a:ln w="12700">
            <a:miter lim="400000"/>
          </a:ln>
        </p:spPr>
      </p:pic>
      <p:sp>
        <p:nvSpPr>
          <p:cNvPr id="3" name="Title 2">
            <a:extLst>
              <a:ext uri="{FF2B5EF4-FFF2-40B4-BE49-F238E27FC236}">
                <a16:creationId xmlns:a16="http://schemas.microsoft.com/office/drawing/2014/main" id="{933363E4-A23A-320B-1059-8AAE71CA95BA}"/>
              </a:ext>
            </a:extLst>
          </p:cNvPr>
          <p:cNvSpPr>
            <a:spLocks noGrp="1"/>
          </p:cNvSpPr>
          <p:nvPr>
            <p:ph type="title"/>
          </p:nvPr>
        </p:nvSpPr>
        <p:spPr/>
        <p:txBody>
          <a:bodyPr/>
          <a:lstStyle/>
          <a:p>
            <a:endParaRPr 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p:cNvSpPr>
          <p:nvPr>
            <p:ph type="title"/>
          </p:nvPr>
        </p:nvSpPr>
        <p:spPr>
          <a:prstGeom prst="rect">
            <a:avLst/>
          </a:prstGeom>
        </p:spPr>
        <p:txBody>
          <a:bodyPr/>
          <a:lstStyle/>
          <a:p>
            <a:r>
              <a:rPr dirty="0"/>
              <a:t>Three Processes</a:t>
            </a:r>
          </a:p>
        </p:txBody>
      </p:sp>
      <p:sp>
        <p:nvSpPr>
          <p:cNvPr id="249" name="Shape 249"/>
          <p:cNvSpPr>
            <a:spLocks noGrp="1"/>
          </p:cNvSpPr>
          <p:nvPr>
            <p:ph type="body" idx="1"/>
          </p:nvPr>
        </p:nvSpPr>
        <p:spPr>
          <a:prstGeom prst="rect">
            <a:avLst/>
          </a:prstGeom>
        </p:spPr>
        <p:txBody>
          <a:bodyPr/>
          <a:lstStyle/>
          <a:p>
            <a:pPr marL="333756" indent="-333756" defTabSz="426466">
              <a:spcBef>
                <a:spcPts val="3000"/>
              </a:spcBef>
              <a:defRPr sz="2774"/>
            </a:pPr>
            <a:r>
              <a:rPr dirty="0"/>
              <a:t>Intrinsic Load = Essential</a:t>
            </a:r>
          </a:p>
          <a:p>
            <a:pPr marL="667512" lvl="1" indent="-333756" defTabSz="426466">
              <a:spcBef>
                <a:spcPts val="3000"/>
              </a:spcBef>
              <a:defRPr sz="2774"/>
            </a:pPr>
            <a:r>
              <a:rPr dirty="0"/>
              <a:t>Caused by inherent complexity of material</a:t>
            </a:r>
          </a:p>
          <a:p>
            <a:pPr marL="667512" lvl="1" indent="-333756" defTabSz="426466">
              <a:spcBef>
                <a:spcPts val="3000"/>
              </a:spcBef>
              <a:defRPr sz="2774"/>
            </a:pPr>
            <a:r>
              <a:rPr dirty="0"/>
              <a:t>Manage, don’t reduce</a:t>
            </a:r>
          </a:p>
          <a:p>
            <a:pPr marL="333756" indent="-333756" defTabSz="426466">
              <a:spcBef>
                <a:spcPts val="3000"/>
              </a:spcBef>
              <a:defRPr sz="2774"/>
            </a:pPr>
            <a:r>
              <a:rPr dirty="0"/>
              <a:t>Extrinsic Load = Extraneous</a:t>
            </a:r>
          </a:p>
          <a:p>
            <a:pPr marL="667512" lvl="1" indent="-333756" defTabSz="426466">
              <a:spcBef>
                <a:spcPts val="3000"/>
              </a:spcBef>
              <a:defRPr sz="2774"/>
            </a:pPr>
            <a:r>
              <a:rPr dirty="0"/>
              <a:t>Reduce</a:t>
            </a:r>
          </a:p>
          <a:p>
            <a:pPr marL="333756" indent="-333756" defTabSz="426466">
              <a:spcBef>
                <a:spcPts val="3000"/>
              </a:spcBef>
              <a:defRPr sz="2774"/>
            </a:pPr>
            <a:r>
              <a:rPr dirty="0"/>
              <a:t>Germane Load = Generative</a:t>
            </a:r>
          </a:p>
          <a:p>
            <a:pPr marL="667512" lvl="1" indent="-333756" defTabSz="426466">
              <a:spcBef>
                <a:spcPts val="3000"/>
              </a:spcBef>
              <a:defRPr sz="2774"/>
            </a:pPr>
            <a:r>
              <a:rPr dirty="0"/>
              <a:t>Making sense of the material</a:t>
            </a:r>
          </a:p>
          <a:p>
            <a:pPr marL="667512" lvl="1" indent="-333756" defTabSz="426466">
              <a:spcBef>
                <a:spcPts val="3000"/>
              </a:spcBef>
              <a:defRPr sz="2774"/>
            </a:pPr>
            <a:r>
              <a:rPr dirty="0"/>
              <a:t>Foster and maximize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p:cNvSpPr>
          <p:nvPr>
            <p:ph type="title"/>
          </p:nvPr>
        </p:nvSpPr>
        <p:spPr>
          <a:prstGeom prst="rect">
            <a:avLst/>
          </a:prstGeom>
        </p:spPr>
        <p:txBody>
          <a:bodyPr/>
          <a:lstStyle/>
          <a:p>
            <a:r>
              <a:rPr dirty="0"/>
              <a:t>Additive Effects</a:t>
            </a:r>
          </a:p>
        </p:txBody>
      </p:sp>
      <p:pic>
        <p:nvPicPr>
          <p:cNvPr id="252" name="cognitive load.png"/>
          <p:cNvPicPr>
            <a:picLocks noChangeAspect="1"/>
          </p:cNvPicPr>
          <p:nvPr/>
        </p:nvPicPr>
        <p:blipFill>
          <a:blip r:embed="rId2"/>
          <a:stretch>
            <a:fillRect/>
          </a:stretch>
        </p:blipFill>
        <p:spPr>
          <a:xfrm>
            <a:off x="2298700" y="3600450"/>
            <a:ext cx="8407400" cy="4279900"/>
          </a:xfrm>
          <a:prstGeom prst="rect">
            <a:avLst/>
          </a:prstGeom>
          <a:ln w="12700">
            <a:miter lim="400000"/>
          </a:ln>
        </p:spPr>
      </p:pic>
      <p:sp>
        <p:nvSpPr>
          <p:cNvPr id="253" name="Shape 253"/>
          <p:cNvSpPr/>
          <p:nvPr/>
        </p:nvSpPr>
        <p:spPr>
          <a:xfrm>
            <a:off x="5189659" y="8563250"/>
            <a:ext cx="7197483" cy="68736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van Merrienboer &amp; Sweller, 2010</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1A28-0E4A-F9D8-F003-C3898EB23FA8}"/>
              </a:ext>
            </a:extLst>
          </p:cNvPr>
          <p:cNvSpPr>
            <a:spLocks noGrp="1"/>
          </p:cNvSpPr>
          <p:nvPr>
            <p:ph type="title"/>
          </p:nvPr>
        </p:nvSpPr>
        <p:spPr/>
        <p:txBody>
          <a:bodyPr>
            <a:normAutofit fontScale="90000"/>
          </a:bodyPr>
          <a:lstStyle/>
          <a:p>
            <a:r>
              <a:rPr lang="en-US" dirty="0"/>
              <a:t>Cognitive Overload in Clinical Medicine</a:t>
            </a:r>
          </a:p>
        </p:txBody>
      </p:sp>
      <p:sp>
        <p:nvSpPr>
          <p:cNvPr id="3" name="Text Placeholder 2">
            <a:extLst>
              <a:ext uri="{FF2B5EF4-FFF2-40B4-BE49-F238E27FC236}">
                <a16:creationId xmlns:a16="http://schemas.microsoft.com/office/drawing/2014/main" id="{337A2A35-C654-7AF3-8FEA-2E7699C1581F}"/>
              </a:ext>
            </a:extLst>
          </p:cNvPr>
          <p:cNvSpPr>
            <a:spLocks noGrp="1"/>
          </p:cNvSpPr>
          <p:nvPr>
            <p:ph type="body" idx="1"/>
          </p:nvPr>
        </p:nvSpPr>
        <p:spPr>
          <a:xfrm>
            <a:off x="952500" y="2796073"/>
            <a:ext cx="11099800" cy="6286500"/>
          </a:xfrm>
        </p:spPr>
        <p:txBody>
          <a:bodyPr>
            <a:normAutofit fontScale="62500" lnSpcReduction="20000"/>
          </a:bodyPr>
          <a:lstStyle/>
          <a:p>
            <a:r>
              <a:rPr lang="en-US" dirty="0"/>
              <a:t>RCT with 2 versions of an asynchronous pediatric orthopedic educational intervention for emergency medicine residents, one with a cognitive aid (CA) and one without</a:t>
            </a:r>
          </a:p>
          <a:p>
            <a:r>
              <a:rPr lang="en-US" dirty="0"/>
              <a:t>Learners randomized to either a "CA" or "non-CA" arm, each containing a random set of 18 modules. The CA arm incorporated an orthopedic fracture classification chart embedded within the diagnostic questions </a:t>
            </a:r>
          </a:p>
          <a:p>
            <a:r>
              <a:rPr lang="en-US" dirty="0"/>
              <a:t>The non-CA arm was designed to give the chart after each diagnostic answer submission. </a:t>
            </a:r>
          </a:p>
          <a:p>
            <a:r>
              <a:rPr lang="en-US" dirty="0"/>
              <a:t>For both arms, the final 6 modules completed per learner were scored. Learners also completed a perceived cognitive load assessment tool measured on a 10-point Likert scale.</a:t>
            </a:r>
          </a:p>
          <a:p>
            <a:r>
              <a:rPr lang="en-US" dirty="0"/>
              <a:t>Residents performed better after completing the CA version</a:t>
            </a:r>
          </a:p>
          <a:p>
            <a:endParaRPr lang="en-US" dirty="0"/>
          </a:p>
        </p:txBody>
      </p:sp>
    </p:spTree>
    <p:extLst>
      <p:ext uri="{BB962C8B-B14F-4D97-AF65-F5344CB8AC3E}">
        <p14:creationId xmlns:p14="http://schemas.microsoft.com/office/powerpoint/2010/main" val="154191578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184849"/>
            <a:ext cx="11099800" cy="4644701"/>
          </a:xfrm>
        </p:spPr>
        <p:txBody>
          <a:bodyPr>
            <a:noAutofit/>
          </a:bodyPr>
          <a:lstStyle/>
          <a:p>
            <a:r>
              <a:rPr lang="en-US" sz="3600" dirty="0"/>
              <a:t>How can you apply cognitive load theory to your teaching practice?</a:t>
            </a:r>
            <a:br>
              <a:rPr lang="en-US" sz="3600" dirty="0"/>
            </a:br>
            <a:br>
              <a:rPr lang="en-US" sz="3600" dirty="0"/>
            </a:br>
            <a:br>
              <a:rPr lang="en-US" sz="3600" dirty="0"/>
            </a:br>
            <a:br>
              <a:rPr lang="en-US" sz="3600" dirty="0"/>
            </a:br>
            <a:r>
              <a:rPr lang="en-US" sz="3600" dirty="0"/>
              <a:t>FOR ATTENDANCE TEXT 64449 to 312-957-8301</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1579" y="406400"/>
            <a:ext cx="2472784" cy="2565659"/>
          </a:xfrm>
          <a:prstGeom prst="rect">
            <a:avLst/>
          </a:prstGeom>
        </p:spPr>
      </p:pic>
      <p:sp>
        <p:nvSpPr>
          <p:cNvPr id="5" name="Title 1">
            <a:extLst>
              <a:ext uri="{FF2B5EF4-FFF2-40B4-BE49-F238E27FC236}">
                <a16:creationId xmlns:a16="http://schemas.microsoft.com/office/drawing/2014/main" id="{8F74A156-F69C-4B46-A063-0C584839ABF7}"/>
              </a:ext>
            </a:extLst>
          </p:cNvPr>
          <p:cNvSpPr txBox="1">
            <a:spLocks/>
          </p:cNvSpPr>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a:lstStyle>
          <a:p>
            <a:pPr hangingPunct="1"/>
            <a:r>
              <a:rPr lang="en-US"/>
              <a:t>Breakouts</a:t>
            </a:r>
          </a:p>
        </p:txBody>
      </p:sp>
    </p:spTree>
    <p:extLst>
      <p:ext uri="{BB962C8B-B14F-4D97-AF65-F5344CB8AC3E}">
        <p14:creationId xmlns:p14="http://schemas.microsoft.com/office/powerpoint/2010/main" val="364055258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882E-97FF-FB45-8995-346380BA4225}"/>
              </a:ext>
            </a:extLst>
          </p:cNvPr>
          <p:cNvSpPr>
            <a:spLocks noGrp="1"/>
          </p:cNvSpPr>
          <p:nvPr>
            <p:ph type="title"/>
          </p:nvPr>
        </p:nvSpPr>
        <p:spPr/>
        <p:txBody>
          <a:bodyPr/>
          <a:lstStyle/>
          <a:p>
            <a:r>
              <a:rPr lang="en-US"/>
              <a:t>Social Learning Theory</a:t>
            </a:r>
          </a:p>
        </p:txBody>
      </p:sp>
      <p:sp>
        <p:nvSpPr>
          <p:cNvPr id="3" name="Text Placeholder 2">
            <a:extLst>
              <a:ext uri="{FF2B5EF4-FFF2-40B4-BE49-F238E27FC236}">
                <a16:creationId xmlns:a16="http://schemas.microsoft.com/office/drawing/2014/main" id="{C6C23535-4701-8C44-B166-2012A7B4D076}"/>
              </a:ext>
            </a:extLst>
          </p:cNvPr>
          <p:cNvSpPr>
            <a:spLocks noGrp="1"/>
          </p:cNvSpPr>
          <p:nvPr>
            <p:ph type="body" idx="1"/>
          </p:nvPr>
        </p:nvSpPr>
        <p:spPr/>
        <p:txBody>
          <a:bodyPr/>
          <a:lstStyle/>
          <a:p>
            <a:pPr marL="0" indent="0">
              <a:buNone/>
            </a:pPr>
            <a:r>
              <a:rPr lang="en-US"/>
              <a:t>Bandura’s Principles</a:t>
            </a:r>
          </a:p>
          <a:p>
            <a:r>
              <a:rPr lang="en-US"/>
              <a:t>Attention</a:t>
            </a:r>
          </a:p>
          <a:p>
            <a:r>
              <a:rPr lang="en-US"/>
              <a:t>Retention</a:t>
            </a:r>
          </a:p>
          <a:p>
            <a:r>
              <a:rPr lang="en-US"/>
              <a:t>Reproduction</a:t>
            </a:r>
          </a:p>
          <a:p>
            <a:r>
              <a:rPr lang="en-US"/>
              <a:t>Motivation</a:t>
            </a:r>
          </a:p>
        </p:txBody>
      </p:sp>
    </p:spTree>
    <p:extLst>
      <p:ext uri="{BB962C8B-B14F-4D97-AF65-F5344CB8AC3E}">
        <p14:creationId xmlns:p14="http://schemas.microsoft.com/office/powerpoint/2010/main" val="38413995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F33C-B0A2-46DA-2F58-21FAC57FF3B3}"/>
              </a:ext>
            </a:extLst>
          </p:cNvPr>
          <p:cNvSpPr>
            <a:spLocks noGrp="1"/>
          </p:cNvSpPr>
          <p:nvPr>
            <p:ph type="title"/>
          </p:nvPr>
        </p:nvSpPr>
        <p:spPr/>
        <p:txBody>
          <a:bodyPr/>
          <a:lstStyle/>
          <a:p>
            <a:r>
              <a:rPr lang="en-US"/>
              <a:t>Social Learning Theory</a:t>
            </a:r>
          </a:p>
        </p:txBody>
      </p:sp>
      <p:graphicFrame>
        <p:nvGraphicFramePr>
          <p:cNvPr id="4" name="Diagram 3">
            <a:extLst>
              <a:ext uri="{FF2B5EF4-FFF2-40B4-BE49-F238E27FC236}">
                <a16:creationId xmlns:a16="http://schemas.microsoft.com/office/drawing/2014/main" id="{14D78A22-54CF-90C4-8B3D-BC412D65B9C9}"/>
              </a:ext>
            </a:extLst>
          </p:cNvPr>
          <p:cNvGraphicFramePr/>
          <p:nvPr>
            <p:extLst>
              <p:ext uri="{D42A27DB-BD31-4B8C-83A1-F6EECF244321}">
                <p14:modId xmlns:p14="http://schemas.microsoft.com/office/powerpoint/2010/main" val="1938477659"/>
              </p:ext>
            </p:extLst>
          </p:nvPr>
        </p:nvGraphicFramePr>
        <p:xfrm>
          <a:off x="417890" y="2102758"/>
          <a:ext cx="12169020" cy="7400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719432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28FD-DC53-63B5-165B-CF3F395C0440}"/>
              </a:ext>
            </a:extLst>
          </p:cNvPr>
          <p:cNvSpPr>
            <a:spLocks noGrp="1"/>
          </p:cNvSpPr>
          <p:nvPr>
            <p:ph type="title"/>
          </p:nvPr>
        </p:nvSpPr>
        <p:spPr/>
        <p:txBody>
          <a:bodyPr>
            <a:normAutofit fontScale="90000"/>
          </a:bodyPr>
          <a:lstStyle/>
          <a:p>
            <a:r>
              <a:rPr lang="en-US"/>
              <a:t>How can you apply SLT?</a:t>
            </a:r>
          </a:p>
        </p:txBody>
      </p:sp>
      <p:sp>
        <p:nvSpPr>
          <p:cNvPr id="3" name="Text Placeholder 2">
            <a:extLst>
              <a:ext uri="{FF2B5EF4-FFF2-40B4-BE49-F238E27FC236}">
                <a16:creationId xmlns:a16="http://schemas.microsoft.com/office/drawing/2014/main" id="{AF9D848B-8C9E-9FBA-6697-CD94BCBC7203}"/>
              </a:ext>
            </a:extLst>
          </p:cNvPr>
          <p:cNvSpPr>
            <a:spLocks noGrp="1"/>
          </p:cNvSpPr>
          <p:nvPr>
            <p:ph type="body" idx="1"/>
          </p:nvPr>
        </p:nvSpPr>
        <p:spPr/>
        <p:txBody>
          <a:bodyPr/>
          <a:lstStyle/>
          <a:p>
            <a:r>
              <a:rPr lang="en-US"/>
              <a:t>Reflecting on role modeling</a:t>
            </a:r>
          </a:p>
          <a:p>
            <a:r>
              <a:rPr lang="en-US"/>
              <a:t>Framing the “see one” approach</a:t>
            </a:r>
          </a:p>
        </p:txBody>
      </p:sp>
    </p:spTree>
    <p:extLst>
      <p:ext uri="{BB962C8B-B14F-4D97-AF65-F5344CB8AC3E}">
        <p14:creationId xmlns:p14="http://schemas.microsoft.com/office/powerpoint/2010/main" val="349821746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184849"/>
            <a:ext cx="11099800" cy="4644701"/>
          </a:xfrm>
        </p:spPr>
        <p:txBody>
          <a:bodyPr>
            <a:noAutofit/>
          </a:bodyPr>
          <a:lstStyle/>
          <a:p>
            <a:r>
              <a:rPr lang="en-US" sz="3600" dirty="0"/>
              <a:t>How can you apply social learning theory to your teaching practice?</a:t>
            </a:r>
            <a:br>
              <a:rPr lang="en-US" sz="3600" dirty="0"/>
            </a:br>
            <a:br>
              <a:rPr lang="en-US" sz="3600" dirty="0"/>
            </a:br>
            <a:br>
              <a:rPr lang="en-US" sz="3600" dirty="0"/>
            </a:br>
            <a:br>
              <a:rPr lang="en-US" sz="3600" dirty="0"/>
            </a:br>
            <a:r>
              <a:rPr lang="en-US" sz="3600" dirty="0"/>
              <a:t>FOR ATTENDANCE TEXT 64449 to 312-957-8301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1579" y="406400"/>
            <a:ext cx="2472784" cy="2565659"/>
          </a:xfrm>
          <a:prstGeom prst="rect">
            <a:avLst/>
          </a:prstGeom>
        </p:spPr>
      </p:pic>
      <p:sp>
        <p:nvSpPr>
          <p:cNvPr id="5" name="Title 1">
            <a:extLst>
              <a:ext uri="{FF2B5EF4-FFF2-40B4-BE49-F238E27FC236}">
                <a16:creationId xmlns:a16="http://schemas.microsoft.com/office/drawing/2014/main" id="{8F74A156-F69C-4B46-A063-0C584839ABF7}"/>
              </a:ext>
            </a:extLst>
          </p:cNvPr>
          <p:cNvSpPr txBox="1">
            <a:spLocks/>
          </p:cNvSpPr>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a:lstStyle>
          <a:p>
            <a:pPr hangingPunct="1"/>
            <a:r>
              <a:rPr lang="en-US"/>
              <a:t>Breakouts</a:t>
            </a:r>
          </a:p>
        </p:txBody>
      </p:sp>
    </p:spTree>
    <p:extLst>
      <p:ext uri="{BB962C8B-B14F-4D97-AF65-F5344CB8AC3E}">
        <p14:creationId xmlns:p14="http://schemas.microsoft.com/office/powerpoint/2010/main" val="30472594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prstGeom prst="rect">
            <a:avLst/>
          </a:prstGeom>
        </p:spPr>
        <p:txBody>
          <a:bodyPr/>
          <a:lstStyle/>
          <a:p>
            <a:r>
              <a:rPr dirty="0"/>
              <a:t>Learning Objectives</a:t>
            </a:r>
          </a:p>
        </p:txBody>
      </p:sp>
      <p:sp>
        <p:nvSpPr>
          <p:cNvPr id="125" name="Shape 125"/>
          <p:cNvSpPr>
            <a:spLocks noGrp="1"/>
          </p:cNvSpPr>
          <p:nvPr>
            <p:ph type="body" idx="1"/>
          </p:nvPr>
        </p:nvSpPr>
        <p:spPr>
          <a:prstGeom prst="rect">
            <a:avLst/>
          </a:prstGeom>
        </p:spPr>
        <p:txBody>
          <a:bodyPr/>
          <a:lstStyle/>
          <a:p>
            <a:pPr marL="0" marR="457200" indent="0" defTabSz="457200">
              <a:spcBef>
                <a:spcPts val="0"/>
              </a:spcBef>
              <a:buClr>
                <a:srgbClr val="FFFFFF"/>
              </a:buClr>
              <a:buSzTx/>
              <a:buNone/>
              <a:defRPr sz="3200">
                <a:latin typeface="Helvetica"/>
                <a:ea typeface="Helvetica"/>
                <a:cs typeface="Helvetica"/>
                <a:sym typeface="Helvetica"/>
              </a:defRPr>
            </a:pPr>
            <a:r>
              <a:rPr dirty="0"/>
              <a:t>At the end of this workshop, participants will be able to:</a:t>
            </a:r>
          </a:p>
          <a:p>
            <a:pPr marL="0" marR="457200" indent="0" defTabSz="457200">
              <a:spcBef>
                <a:spcPts val="0"/>
              </a:spcBef>
              <a:buClr>
                <a:srgbClr val="FFFFFF"/>
              </a:buClr>
              <a:buSzTx/>
              <a:buNone/>
              <a:defRPr sz="3200">
                <a:latin typeface="Helvetica"/>
                <a:ea typeface="Helvetica"/>
                <a:cs typeface="Helvetica"/>
                <a:sym typeface="Helvetica"/>
              </a:defRPr>
            </a:pPr>
            <a:endParaRPr dirty="0"/>
          </a:p>
          <a:p>
            <a:pPr marL="577515" marR="457200" indent="-577515" defTabSz="457200">
              <a:spcBef>
                <a:spcPts val="0"/>
              </a:spcBef>
              <a:buSzPct val="100000"/>
              <a:buAutoNum type="arabicPeriod"/>
              <a:defRPr sz="3200">
                <a:latin typeface="Helvetica"/>
                <a:ea typeface="Helvetica"/>
                <a:cs typeface="Helvetica"/>
                <a:sym typeface="Helvetica"/>
              </a:defRPr>
            </a:pPr>
            <a:r>
              <a:rPr dirty="0"/>
              <a:t>Identify how learning theory can shape educational practice and instructional design decisions</a:t>
            </a:r>
          </a:p>
          <a:p>
            <a:pPr marL="577515" marR="457200" indent="-577515" defTabSz="457200">
              <a:spcBef>
                <a:spcPts val="0"/>
              </a:spcBef>
              <a:buSzPct val="100000"/>
              <a:buAutoNum type="arabicPeriod"/>
              <a:defRPr sz="3200">
                <a:latin typeface="Helvetica"/>
                <a:ea typeface="Helvetica"/>
                <a:cs typeface="Helvetica"/>
                <a:sym typeface="Helvetica"/>
              </a:defRPr>
            </a:pPr>
            <a:r>
              <a:rPr dirty="0"/>
              <a:t>Relate published research in learning theory to their current role as medical educators</a:t>
            </a:r>
          </a:p>
          <a:p>
            <a:pPr marL="577515" marR="457200" indent="-577515" defTabSz="457200">
              <a:spcBef>
                <a:spcPts val="0"/>
              </a:spcBef>
              <a:buSzPct val="100000"/>
              <a:buAutoNum type="arabicPeriod"/>
              <a:defRPr sz="3200">
                <a:latin typeface="Helvetica"/>
                <a:ea typeface="Helvetica"/>
                <a:cs typeface="Helvetica"/>
                <a:sym typeface="Helvetica"/>
              </a:defRPr>
            </a:pPr>
            <a:r>
              <a:rPr dirty="0"/>
              <a:t>Discuss how the research might inform or change their teaching</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74DB7-58E1-145C-C9B1-80BEFAE44DB6}"/>
              </a:ext>
            </a:extLst>
          </p:cNvPr>
          <p:cNvSpPr>
            <a:spLocks noGrp="1"/>
          </p:cNvSpPr>
          <p:nvPr>
            <p:ph type="title"/>
          </p:nvPr>
        </p:nvSpPr>
        <p:spPr/>
        <p:txBody>
          <a:bodyPr>
            <a:normAutofit fontScale="90000"/>
          </a:bodyPr>
          <a:lstStyle/>
          <a:p>
            <a:r>
              <a:rPr lang="en-US"/>
              <a:t>Constructivist Learning Theory</a:t>
            </a:r>
          </a:p>
        </p:txBody>
      </p:sp>
      <p:sp>
        <p:nvSpPr>
          <p:cNvPr id="3" name="Text Placeholder 2">
            <a:extLst>
              <a:ext uri="{FF2B5EF4-FFF2-40B4-BE49-F238E27FC236}">
                <a16:creationId xmlns:a16="http://schemas.microsoft.com/office/drawing/2014/main" id="{EDF9BEC1-6B18-EE29-1E8E-66EB5E52AD2C}"/>
              </a:ext>
            </a:extLst>
          </p:cNvPr>
          <p:cNvSpPr>
            <a:spLocks noGrp="1"/>
          </p:cNvSpPr>
          <p:nvPr>
            <p:ph type="body" idx="1"/>
          </p:nvPr>
        </p:nvSpPr>
        <p:spPr/>
        <p:txBody>
          <a:bodyPr/>
          <a:lstStyle/>
          <a:p>
            <a:r>
              <a:rPr lang="en-US"/>
              <a:t>Learners create and interpret meaning from their own experiences</a:t>
            </a:r>
          </a:p>
          <a:p>
            <a:r>
              <a:rPr lang="en-US"/>
              <a:t>Knowledge formed by integration of activities and experiences with preexisting knowledge and beliefs</a:t>
            </a:r>
          </a:p>
        </p:txBody>
      </p:sp>
    </p:spTree>
    <p:extLst>
      <p:ext uri="{BB962C8B-B14F-4D97-AF65-F5344CB8AC3E}">
        <p14:creationId xmlns:p14="http://schemas.microsoft.com/office/powerpoint/2010/main" val="190866287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73BFF-B283-BF8F-0018-9C09A806FFCD}"/>
              </a:ext>
            </a:extLst>
          </p:cNvPr>
          <p:cNvSpPr>
            <a:spLocks noGrp="1"/>
          </p:cNvSpPr>
          <p:nvPr>
            <p:ph type="title"/>
          </p:nvPr>
        </p:nvSpPr>
        <p:spPr/>
        <p:txBody>
          <a:bodyPr>
            <a:normAutofit fontScale="90000"/>
          </a:bodyPr>
          <a:lstStyle/>
          <a:p>
            <a:r>
              <a:rPr lang="en-US"/>
              <a:t>Constructivist Learning Theory</a:t>
            </a:r>
          </a:p>
        </p:txBody>
      </p:sp>
      <p:graphicFrame>
        <p:nvGraphicFramePr>
          <p:cNvPr id="5" name="Diagram 4">
            <a:extLst>
              <a:ext uri="{FF2B5EF4-FFF2-40B4-BE49-F238E27FC236}">
                <a16:creationId xmlns:a16="http://schemas.microsoft.com/office/drawing/2014/main" id="{F92DEDA2-0D78-6012-176B-DEEAD6F9B931}"/>
              </a:ext>
            </a:extLst>
          </p:cNvPr>
          <p:cNvGraphicFramePr/>
          <p:nvPr>
            <p:extLst>
              <p:ext uri="{D42A27DB-BD31-4B8C-83A1-F6EECF244321}">
                <p14:modId xmlns:p14="http://schemas.microsoft.com/office/powerpoint/2010/main" val="3176148431"/>
              </p:ext>
            </p:extLst>
          </p:nvPr>
        </p:nvGraphicFramePr>
        <p:xfrm>
          <a:off x="1033084" y="2614386"/>
          <a:ext cx="10938631" cy="69541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540073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4831-9FAC-C8D8-8D81-F0860724E4F8}"/>
              </a:ext>
            </a:extLst>
          </p:cNvPr>
          <p:cNvSpPr>
            <a:spLocks noGrp="1"/>
          </p:cNvSpPr>
          <p:nvPr>
            <p:ph type="title"/>
          </p:nvPr>
        </p:nvSpPr>
        <p:spPr/>
        <p:txBody>
          <a:bodyPr>
            <a:normAutofit fontScale="90000"/>
          </a:bodyPr>
          <a:lstStyle/>
          <a:p>
            <a:r>
              <a:rPr lang="en-US"/>
              <a:t>Cognitive vs Social Constructivism</a:t>
            </a:r>
          </a:p>
        </p:txBody>
      </p:sp>
      <p:sp>
        <p:nvSpPr>
          <p:cNvPr id="3" name="Text Placeholder 2">
            <a:extLst>
              <a:ext uri="{FF2B5EF4-FFF2-40B4-BE49-F238E27FC236}">
                <a16:creationId xmlns:a16="http://schemas.microsoft.com/office/drawing/2014/main" id="{8ADAA231-5989-51A6-FF6E-460D4A8417ED}"/>
              </a:ext>
            </a:extLst>
          </p:cNvPr>
          <p:cNvSpPr>
            <a:spLocks noGrp="1"/>
          </p:cNvSpPr>
          <p:nvPr>
            <p:ph type="body" idx="1"/>
          </p:nvPr>
        </p:nvSpPr>
        <p:spPr/>
        <p:txBody>
          <a:bodyPr/>
          <a:lstStyle/>
          <a:p>
            <a:r>
              <a:rPr lang="en-US" dirty="0"/>
              <a:t>Cognitive: Knowledge is built by assimilating new information into existing knowledge and revising understanding</a:t>
            </a:r>
          </a:p>
          <a:p>
            <a:r>
              <a:rPr lang="en-US" dirty="0"/>
              <a:t>Social: Concerned with how people in a society interact with each other and how learners are integrated into a community</a:t>
            </a:r>
          </a:p>
          <a:p>
            <a:pPr lvl="1"/>
            <a:r>
              <a:rPr lang="en-US" dirty="0"/>
              <a:t>Cannot separate learning from social context</a:t>
            </a:r>
          </a:p>
        </p:txBody>
      </p:sp>
    </p:spTree>
    <p:extLst>
      <p:ext uri="{BB962C8B-B14F-4D97-AF65-F5344CB8AC3E}">
        <p14:creationId xmlns:p14="http://schemas.microsoft.com/office/powerpoint/2010/main" val="12878689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FEC5-A085-7408-2C41-907D1D697B56}"/>
              </a:ext>
            </a:extLst>
          </p:cNvPr>
          <p:cNvSpPr>
            <a:spLocks noGrp="1"/>
          </p:cNvSpPr>
          <p:nvPr>
            <p:ph type="title"/>
          </p:nvPr>
        </p:nvSpPr>
        <p:spPr/>
        <p:txBody>
          <a:bodyPr>
            <a:normAutofit fontScale="90000"/>
          </a:bodyPr>
          <a:lstStyle/>
          <a:p>
            <a:r>
              <a:rPr lang="en-US" dirty="0"/>
              <a:t>Aspects of Constructivist Learning Theory</a:t>
            </a:r>
          </a:p>
        </p:txBody>
      </p:sp>
      <p:sp>
        <p:nvSpPr>
          <p:cNvPr id="3" name="Text Placeholder 2">
            <a:extLst>
              <a:ext uri="{FF2B5EF4-FFF2-40B4-BE49-F238E27FC236}">
                <a16:creationId xmlns:a16="http://schemas.microsoft.com/office/drawing/2014/main" id="{85338A17-CDC1-0CF9-422E-3D7D705BD4E3}"/>
              </a:ext>
            </a:extLst>
          </p:cNvPr>
          <p:cNvSpPr>
            <a:spLocks noGrp="1"/>
          </p:cNvSpPr>
          <p:nvPr>
            <p:ph type="body" idx="1"/>
          </p:nvPr>
        </p:nvSpPr>
        <p:spPr/>
        <p:txBody>
          <a:bodyPr>
            <a:normAutofit/>
          </a:bodyPr>
          <a:lstStyle/>
          <a:p>
            <a:r>
              <a:rPr lang="en-US"/>
              <a:t>Attention to individual student backgrounds – elicit prior knowledge </a:t>
            </a:r>
          </a:p>
          <a:p>
            <a:r>
              <a:rPr lang="en-US"/>
              <a:t>Active engagement </a:t>
            </a:r>
          </a:p>
          <a:p>
            <a:r>
              <a:rPr lang="en-US"/>
              <a:t>Cognitive Dissonance</a:t>
            </a:r>
          </a:p>
          <a:p>
            <a:r>
              <a:rPr lang="en-US"/>
              <a:t>Feedback, Reflection, and Developing Learning Ability</a:t>
            </a:r>
          </a:p>
        </p:txBody>
      </p:sp>
    </p:spTree>
    <p:extLst>
      <p:ext uri="{BB962C8B-B14F-4D97-AF65-F5344CB8AC3E}">
        <p14:creationId xmlns:p14="http://schemas.microsoft.com/office/powerpoint/2010/main" val="421902260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D0BD-E19B-EE6C-9AFF-DD29149E63FC}"/>
              </a:ext>
            </a:extLst>
          </p:cNvPr>
          <p:cNvSpPr>
            <a:spLocks noGrp="1"/>
          </p:cNvSpPr>
          <p:nvPr>
            <p:ph type="title"/>
          </p:nvPr>
        </p:nvSpPr>
        <p:spPr/>
        <p:txBody>
          <a:bodyPr>
            <a:normAutofit fontScale="90000"/>
          </a:bodyPr>
          <a:lstStyle/>
          <a:p>
            <a:r>
              <a:rPr lang="en-US" dirty="0"/>
              <a:t>How to Apply Constructivist Theory</a:t>
            </a:r>
          </a:p>
        </p:txBody>
      </p:sp>
      <p:sp>
        <p:nvSpPr>
          <p:cNvPr id="3" name="Text Placeholder 2">
            <a:extLst>
              <a:ext uri="{FF2B5EF4-FFF2-40B4-BE49-F238E27FC236}">
                <a16:creationId xmlns:a16="http://schemas.microsoft.com/office/drawing/2014/main" id="{34D20336-605E-39C1-6C27-11E20B4B3795}"/>
              </a:ext>
            </a:extLst>
          </p:cNvPr>
          <p:cNvSpPr>
            <a:spLocks noGrp="1"/>
          </p:cNvSpPr>
          <p:nvPr>
            <p:ph type="body" idx="1"/>
          </p:nvPr>
        </p:nvSpPr>
        <p:spPr/>
        <p:txBody>
          <a:bodyPr/>
          <a:lstStyle/>
          <a:p>
            <a:r>
              <a:rPr lang="en-US"/>
              <a:t>Reflection</a:t>
            </a:r>
          </a:p>
          <a:p>
            <a:r>
              <a:rPr lang="en-US"/>
              <a:t>Problem-based learning</a:t>
            </a:r>
          </a:p>
          <a:p>
            <a:r>
              <a:rPr lang="en-US"/>
              <a:t>Educator portfolio</a:t>
            </a:r>
          </a:p>
        </p:txBody>
      </p:sp>
    </p:spTree>
    <p:extLst>
      <p:ext uri="{BB962C8B-B14F-4D97-AF65-F5344CB8AC3E}">
        <p14:creationId xmlns:p14="http://schemas.microsoft.com/office/powerpoint/2010/main" val="22370031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0BC5-BA4F-B548-8A60-5FE6C474A877}"/>
              </a:ext>
            </a:extLst>
          </p:cNvPr>
          <p:cNvSpPr>
            <a:spLocks noGrp="1"/>
          </p:cNvSpPr>
          <p:nvPr>
            <p:ph type="title"/>
          </p:nvPr>
        </p:nvSpPr>
        <p:spPr/>
        <p:txBody>
          <a:bodyPr>
            <a:normAutofit fontScale="90000"/>
          </a:bodyPr>
          <a:lstStyle/>
          <a:p>
            <a:r>
              <a:rPr lang="en-US" dirty="0"/>
              <a:t>CLT in Clinical Medicine</a:t>
            </a:r>
          </a:p>
        </p:txBody>
      </p:sp>
      <p:sp>
        <p:nvSpPr>
          <p:cNvPr id="3" name="Text Placeholder 2">
            <a:extLst>
              <a:ext uri="{FF2B5EF4-FFF2-40B4-BE49-F238E27FC236}">
                <a16:creationId xmlns:a16="http://schemas.microsoft.com/office/drawing/2014/main" id="{2473C2F7-7E3B-055A-C60C-D813F7F72897}"/>
              </a:ext>
            </a:extLst>
          </p:cNvPr>
          <p:cNvSpPr>
            <a:spLocks noGrp="1"/>
          </p:cNvSpPr>
          <p:nvPr>
            <p:ph type="body" idx="1"/>
          </p:nvPr>
        </p:nvSpPr>
        <p:spPr/>
        <p:txBody>
          <a:bodyPr>
            <a:normAutofit fontScale="92500" lnSpcReduction="20000"/>
          </a:bodyPr>
          <a:lstStyle/>
          <a:p>
            <a:r>
              <a:rPr lang="en-US" dirty="0"/>
              <a:t>2021: Qualitative study using constructivist learning theory to explore trainee experiences with uncertainty</a:t>
            </a:r>
          </a:p>
          <a:p>
            <a:r>
              <a:rPr lang="en-US" dirty="0"/>
              <a:t>Interviewed 13 PGY1/PGY2 emergency medicine residents immediately following shift</a:t>
            </a:r>
          </a:p>
          <a:p>
            <a:r>
              <a:rPr lang="en-US" dirty="0"/>
              <a:t>Asked to reflect on two cases that generated uncertainty and draw scenarios </a:t>
            </a:r>
          </a:p>
          <a:p>
            <a:r>
              <a:rPr lang="en-US" dirty="0"/>
              <a:t>Expressed uncertainty about causes of patient problems/management steps, but also their own abilities and view of situations</a:t>
            </a:r>
          </a:p>
        </p:txBody>
      </p:sp>
    </p:spTree>
    <p:extLst>
      <p:ext uri="{BB962C8B-B14F-4D97-AF65-F5344CB8AC3E}">
        <p14:creationId xmlns:p14="http://schemas.microsoft.com/office/powerpoint/2010/main" val="344866957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184849"/>
            <a:ext cx="11099800" cy="4644701"/>
          </a:xfrm>
        </p:spPr>
        <p:txBody>
          <a:bodyPr>
            <a:noAutofit/>
          </a:bodyPr>
          <a:lstStyle/>
          <a:p>
            <a:r>
              <a:rPr lang="en-US" sz="3600" dirty="0"/>
              <a:t>How can you apply constructivist theory to your teaching practice?</a:t>
            </a:r>
            <a:br>
              <a:rPr lang="en-US" sz="3600" dirty="0"/>
            </a:br>
            <a:br>
              <a:rPr lang="en-US" sz="3600" dirty="0"/>
            </a:br>
            <a:br>
              <a:rPr lang="en-US" sz="3600" dirty="0"/>
            </a:br>
            <a:br>
              <a:rPr lang="en-US" sz="3600" dirty="0"/>
            </a:br>
            <a:r>
              <a:rPr lang="en-US" sz="3600" dirty="0"/>
              <a:t>FOR ATTENDANCE TEXT 64449 to 312-957-8301</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1579" y="406400"/>
            <a:ext cx="2472784" cy="2565659"/>
          </a:xfrm>
          <a:prstGeom prst="rect">
            <a:avLst/>
          </a:prstGeom>
        </p:spPr>
      </p:pic>
      <p:sp>
        <p:nvSpPr>
          <p:cNvPr id="5" name="Title 1">
            <a:extLst>
              <a:ext uri="{FF2B5EF4-FFF2-40B4-BE49-F238E27FC236}">
                <a16:creationId xmlns:a16="http://schemas.microsoft.com/office/drawing/2014/main" id="{8F74A156-F69C-4B46-A063-0C584839ABF7}"/>
              </a:ext>
            </a:extLst>
          </p:cNvPr>
          <p:cNvSpPr txBox="1">
            <a:spLocks/>
          </p:cNvSpPr>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a:lstStyle>
          <a:p>
            <a:pPr hangingPunct="1"/>
            <a:r>
              <a:rPr lang="en-US"/>
              <a:t>Breakouts</a:t>
            </a:r>
          </a:p>
        </p:txBody>
      </p:sp>
    </p:spTree>
    <p:extLst>
      <p:ext uri="{BB962C8B-B14F-4D97-AF65-F5344CB8AC3E}">
        <p14:creationId xmlns:p14="http://schemas.microsoft.com/office/powerpoint/2010/main" val="281148513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B5C5-6E1F-368C-4B26-86ECF04B92C3}"/>
              </a:ext>
            </a:extLst>
          </p:cNvPr>
          <p:cNvSpPr>
            <a:spLocks noGrp="1"/>
          </p:cNvSpPr>
          <p:nvPr>
            <p:ph type="title"/>
          </p:nvPr>
        </p:nvSpPr>
        <p:spPr/>
        <p:txBody>
          <a:bodyPr/>
          <a:lstStyle/>
          <a:p>
            <a:r>
              <a:rPr lang="en-US" dirty="0"/>
              <a:t>Take-Home Points</a:t>
            </a:r>
          </a:p>
        </p:txBody>
      </p:sp>
      <p:sp>
        <p:nvSpPr>
          <p:cNvPr id="3" name="Text Placeholder 2">
            <a:extLst>
              <a:ext uri="{FF2B5EF4-FFF2-40B4-BE49-F238E27FC236}">
                <a16:creationId xmlns:a16="http://schemas.microsoft.com/office/drawing/2014/main" id="{9C4DA5F4-1781-6A23-F3B6-55744ED64739}"/>
              </a:ext>
            </a:extLst>
          </p:cNvPr>
          <p:cNvSpPr>
            <a:spLocks noGrp="1"/>
          </p:cNvSpPr>
          <p:nvPr>
            <p:ph type="body" idx="1"/>
          </p:nvPr>
        </p:nvSpPr>
        <p:spPr/>
        <p:txBody>
          <a:bodyPr/>
          <a:lstStyle/>
          <a:p>
            <a:r>
              <a:rPr lang="en-US" dirty="0"/>
              <a:t>Learning theories can be integrated into different types of educational practice</a:t>
            </a:r>
          </a:p>
          <a:p>
            <a:r>
              <a:rPr lang="en-US" dirty="0"/>
              <a:t>Strategies derived from learning theories have been proven to be effective</a:t>
            </a:r>
          </a:p>
        </p:txBody>
      </p:sp>
    </p:spTree>
    <p:extLst>
      <p:ext uri="{BB962C8B-B14F-4D97-AF65-F5344CB8AC3E}">
        <p14:creationId xmlns:p14="http://schemas.microsoft.com/office/powerpoint/2010/main" val="127025588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ellow question mark">
            <a:extLst>
              <a:ext uri="{FF2B5EF4-FFF2-40B4-BE49-F238E27FC236}">
                <a16:creationId xmlns:a16="http://schemas.microsoft.com/office/drawing/2014/main" id="{E9EED7E2-B79D-6A54-20F5-04FDCAA11494}"/>
              </a:ext>
            </a:extLst>
          </p:cNvPr>
          <p:cNvPicPr>
            <a:picLocks noChangeAspect="1"/>
          </p:cNvPicPr>
          <p:nvPr/>
        </p:nvPicPr>
        <p:blipFill rotWithShape="1">
          <a:blip r:embed="rId2"/>
          <a:srcRect l="48060" r="13111"/>
          <a:stretch/>
        </p:blipFill>
        <p:spPr>
          <a:xfrm>
            <a:off x="6718300" y="762000"/>
            <a:ext cx="5334000" cy="8242300"/>
          </a:xfrm>
          <a:prstGeom prst="rect">
            <a:avLst/>
          </a:prstGeom>
          <a:noFill/>
        </p:spPr>
      </p:pic>
      <p:sp>
        <p:nvSpPr>
          <p:cNvPr id="2" name="Title 1">
            <a:extLst>
              <a:ext uri="{FF2B5EF4-FFF2-40B4-BE49-F238E27FC236}">
                <a16:creationId xmlns:a16="http://schemas.microsoft.com/office/drawing/2014/main" id="{A0252AFA-9220-2640-B3AC-795589EEDB9D}"/>
              </a:ext>
            </a:extLst>
          </p:cNvPr>
          <p:cNvSpPr>
            <a:spLocks noGrp="1"/>
          </p:cNvSpPr>
          <p:nvPr>
            <p:ph type="title"/>
          </p:nvPr>
        </p:nvSpPr>
        <p:spPr>
          <a:xfrm>
            <a:off x="952500" y="762000"/>
            <a:ext cx="5334000" cy="4000500"/>
          </a:xfrm>
        </p:spPr>
        <p:txBody>
          <a:bodyPr anchor="b">
            <a:normAutofit/>
          </a:bodyPr>
          <a:lstStyle/>
          <a:p>
            <a:r>
              <a:rPr lang="en-US" dirty="0"/>
              <a:t>Questions?</a:t>
            </a:r>
          </a:p>
        </p:txBody>
      </p:sp>
    </p:spTree>
    <p:extLst>
      <p:ext uri="{BB962C8B-B14F-4D97-AF65-F5344CB8AC3E}">
        <p14:creationId xmlns:p14="http://schemas.microsoft.com/office/powerpoint/2010/main" val="17703940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19">
            <a:extLst>
              <a:ext uri="{FF2B5EF4-FFF2-40B4-BE49-F238E27FC236}">
                <a16:creationId xmlns:a16="http://schemas.microsoft.com/office/drawing/2014/main" id="{9D67EF3F-C358-2741-B18F-B4C5FC62DB46}"/>
              </a:ext>
            </a:extLst>
          </p:cNvPr>
          <p:cNvSpPr>
            <a:spLocks noGrp="1"/>
          </p:cNvSpPr>
          <p:nvPr>
            <p:ph type="body" idx="1"/>
          </p:nvPr>
        </p:nvSpPr>
        <p:spPr>
          <a:xfrm>
            <a:off x="952500" y="3243554"/>
            <a:ext cx="11099800" cy="3540190"/>
          </a:xfrm>
          <a:prstGeom prst="rect">
            <a:avLst/>
          </a:prstGeom>
        </p:spPr>
        <p:txBody>
          <a:bodyPr/>
          <a:lstStyle>
            <a:lvl1pPr>
              <a:defRPr sz="6300"/>
            </a:lvl1pPr>
          </a:lstStyle>
          <a:p>
            <a:pPr marL="0" indent="0" algn="ctr">
              <a:buNone/>
            </a:pPr>
            <a:r>
              <a:rPr dirty="0"/>
              <a:t>How Learning Theory Shapes Educational Practice </a:t>
            </a:r>
          </a:p>
        </p:txBody>
      </p:sp>
      <p:sp>
        <p:nvSpPr>
          <p:cNvPr id="5" name="Shape 119">
            <a:extLst>
              <a:ext uri="{FF2B5EF4-FFF2-40B4-BE49-F238E27FC236}">
                <a16:creationId xmlns:a16="http://schemas.microsoft.com/office/drawing/2014/main" id="{DE1B08D5-504C-714A-A12E-2CD203496AAA}"/>
              </a:ext>
            </a:extLst>
          </p:cNvPr>
          <p:cNvSpPr txBox="1">
            <a:spLocks/>
          </p:cNvSpPr>
          <p:nvPr/>
        </p:nvSpPr>
        <p:spPr>
          <a:xfrm>
            <a:off x="952500" y="3479930"/>
            <a:ext cx="11099800" cy="330381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457200" marR="0" indent="-457200" algn="l" defTabSz="584200" rtl="0" latinLnBrk="0">
              <a:lnSpc>
                <a:spcPct val="100000"/>
              </a:lnSpc>
              <a:spcBef>
                <a:spcPts val="4200"/>
              </a:spcBef>
              <a:spcAft>
                <a:spcPts val="0"/>
              </a:spcAft>
              <a:buClrTx/>
              <a:buSzPct val="75000"/>
              <a:buFontTx/>
              <a:buChar char="•"/>
              <a:tabLst/>
              <a:defRPr sz="6300" b="0" i="0" u="none" strike="noStrike" cap="none" spc="0" baseline="0">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a:lstStyle>
          <a:p>
            <a:pPr marL="0" indent="0" algn="ctr" hangingPunct="1">
              <a:buFontTx/>
              <a:buNone/>
            </a:pPr>
            <a:r>
              <a:rPr lang="en-US" dirty="0"/>
              <a:t>How Learning Theory SHOULD Shape Educational Practice </a:t>
            </a:r>
          </a:p>
        </p:txBody>
      </p:sp>
    </p:spTree>
    <p:extLst>
      <p:ext uri="{BB962C8B-B14F-4D97-AF65-F5344CB8AC3E}">
        <p14:creationId xmlns:p14="http://schemas.microsoft.com/office/powerpoint/2010/main" val="34940909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4">
                                            <p:bg/>
                                          </p:spTgt>
                                        </p:tgtEl>
                                      </p:cBhvr>
                                    </p:animEffect>
                                    <p:set>
                                      <p:cBhvr>
                                        <p:cTn id="12" dur="1" fill="hold">
                                          <p:stCondLst>
                                            <p:cond delay="499"/>
                                          </p:stCondLst>
                                        </p:cTn>
                                        <p:tgtEl>
                                          <p:spTgt spid="4">
                                            <p:bg/>
                                          </p:spTgt>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63DB-397B-954B-BE33-7C2DC4FD4CD8}"/>
              </a:ext>
            </a:extLst>
          </p:cNvPr>
          <p:cNvSpPr>
            <a:spLocks noGrp="1"/>
          </p:cNvSpPr>
          <p:nvPr>
            <p:ph type="title"/>
          </p:nvPr>
        </p:nvSpPr>
        <p:spPr/>
        <p:txBody>
          <a:bodyPr/>
          <a:lstStyle/>
          <a:p>
            <a:r>
              <a:rPr lang="en-US" dirty="0"/>
              <a:t>Overview</a:t>
            </a:r>
          </a:p>
        </p:txBody>
      </p:sp>
      <p:pic>
        <p:nvPicPr>
          <p:cNvPr id="5" name="Picture 4">
            <a:extLst>
              <a:ext uri="{FF2B5EF4-FFF2-40B4-BE49-F238E27FC236}">
                <a16:creationId xmlns:a16="http://schemas.microsoft.com/office/drawing/2014/main" id="{0D8334AE-E184-AE40-902B-1FA54B5DB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50" y="2838450"/>
            <a:ext cx="8242300" cy="4076700"/>
          </a:xfrm>
          <a:prstGeom prst="rect">
            <a:avLst/>
          </a:prstGeom>
        </p:spPr>
      </p:pic>
      <p:sp>
        <p:nvSpPr>
          <p:cNvPr id="6" name="TextBox 5">
            <a:extLst>
              <a:ext uri="{FF2B5EF4-FFF2-40B4-BE49-F238E27FC236}">
                <a16:creationId xmlns:a16="http://schemas.microsoft.com/office/drawing/2014/main" id="{5B95CD43-4EA2-5A4E-8F6A-CFF3E69141BD}"/>
              </a:ext>
            </a:extLst>
          </p:cNvPr>
          <p:cNvSpPr txBox="1"/>
          <p:nvPr/>
        </p:nvSpPr>
        <p:spPr>
          <a:xfrm>
            <a:off x="4893733" y="7660347"/>
            <a:ext cx="7158567"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000" i="1" dirty="0"/>
              <a:t>The American Journal of Medicine</a:t>
            </a:r>
            <a:r>
              <a:rPr lang="en-US" sz="2000" dirty="0"/>
              <a:t>, Vol 119, No 10, Oct 2006</a:t>
            </a:r>
            <a:endParaRPr kumimoji="0" lang="en-US" sz="2000" b="0" i="0" u="none" strike="noStrike" cap="none" spc="0" normalizeH="0" baseline="0" dirty="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185456824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EAA5-D60B-B346-9B36-B07B81119BE8}"/>
              </a:ext>
            </a:extLst>
          </p:cNvPr>
          <p:cNvSpPr>
            <a:spLocks noGrp="1"/>
          </p:cNvSpPr>
          <p:nvPr>
            <p:ph type="title"/>
          </p:nvPr>
        </p:nvSpPr>
        <p:spPr/>
        <p:txBody>
          <a:bodyPr/>
          <a:lstStyle/>
          <a:p>
            <a:r>
              <a:rPr lang="en-US" dirty="0"/>
              <a:t>Five Learning Theories</a:t>
            </a:r>
          </a:p>
        </p:txBody>
      </p:sp>
      <p:sp>
        <p:nvSpPr>
          <p:cNvPr id="3" name="Text Placeholder 2">
            <a:extLst>
              <a:ext uri="{FF2B5EF4-FFF2-40B4-BE49-F238E27FC236}">
                <a16:creationId xmlns:a16="http://schemas.microsoft.com/office/drawing/2014/main" id="{A8B1EBDC-8F97-D740-96E7-B06B53C51B13}"/>
              </a:ext>
            </a:extLst>
          </p:cNvPr>
          <p:cNvSpPr>
            <a:spLocks noGrp="1"/>
          </p:cNvSpPr>
          <p:nvPr>
            <p:ph type="body" idx="1"/>
          </p:nvPr>
        </p:nvSpPr>
        <p:spPr/>
        <p:txBody>
          <a:bodyPr>
            <a:normAutofit lnSpcReduction="10000"/>
          </a:bodyPr>
          <a:lstStyle/>
          <a:p>
            <a:pPr marL="742950" indent="-742950">
              <a:spcBef>
                <a:spcPts val="600"/>
              </a:spcBef>
              <a:buFont typeface="+mj-lt"/>
              <a:buAutoNum type="arabicPeriod"/>
            </a:pPr>
            <a:r>
              <a:rPr lang="en-US" dirty="0">
                <a:solidFill>
                  <a:srgbClr val="FFFF00"/>
                </a:solidFill>
              </a:rPr>
              <a:t>Behaviorist Orientation</a:t>
            </a:r>
          </a:p>
          <a:p>
            <a:pPr lvl="2">
              <a:spcBef>
                <a:spcPts val="600"/>
              </a:spcBef>
            </a:pPr>
            <a:r>
              <a:rPr lang="en-US" dirty="0"/>
              <a:t>Learning Objectives, Checklists, Simulation</a:t>
            </a:r>
          </a:p>
          <a:p>
            <a:pPr marL="742950" indent="-742950">
              <a:spcBef>
                <a:spcPts val="600"/>
              </a:spcBef>
              <a:buFont typeface="+mj-lt"/>
              <a:buAutoNum type="arabicPeriod"/>
            </a:pPr>
            <a:r>
              <a:rPr lang="en-US" dirty="0">
                <a:solidFill>
                  <a:srgbClr val="FFFF00"/>
                </a:solidFill>
              </a:rPr>
              <a:t>Cognitivist Orientation</a:t>
            </a:r>
          </a:p>
          <a:p>
            <a:pPr lvl="2">
              <a:spcBef>
                <a:spcPts val="600"/>
              </a:spcBef>
            </a:pPr>
            <a:r>
              <a:rPr lang="en-US" dirty="0"/>
              <a:t>Socratic Method, Concept Maps</a:t>
            </a:r>
          </a:p>
          <a:p>
            <a:pPr marL="742950" indent="-742950">
              <a:spcBef>
                <a:spcPts val="600"/>
              </a:spcBef>
              <a:buFont typeface="+mj-lt"/>
              <a:buAutoNum type="arabicPeriod"/>
            </a:pPr>
            <a:r>
              <a:rPr lang="en-US" dirty="0">
                <a:solidFill>
                  <a:srgbClr val="FFFF00"/>
                </a:solidFill>
              </a:rPr>
              <a:t>Humanist Orientation</a:t>
            </a:r>
          </a:p>
          <a:p>
            <a:pPr lvl="2">
              <a:spcBef>
                <a:spcPts val="600"/>
              </a:spcBef>
            </a:pPr>
            <a:r>
              <a:rPr lang="en-US" dirty="0"/>
              <a:t>Self-motivation, self-directed learning</a:t>
            </a:r>
          </a:p>
          <a:p>
            <a:pPr marL="742950" indent="-742950">
              <a:spcBef>
                <a:spcPts val="600"/>
              </a:spcBef>
              <a:buFont typeface="+mj-lt"/>
              <a:buAutoNum type="arabicPeriod"/>
            </a:pPr>
            <a:r>
              <a:rPr lang="en-US" dirty="0">
                <a:solidFill>
                  <a:srgbClr val="FFFF00"/>
                </a:solidFill>
              </a:rPr>
              <a:t>Social Learning Orientation</a:t>
            </a:r>
          </a:p>
          <a:p>
            <a:pPr lvl="2">
              <a:spcBef>
                <a:spcPts val="600"/>
              </a:spcBef>
            </a:pPr>
            <a:r>
              <a:rPr lang="en-US" dirty="0"/>
              <a:t>Role Modeling</a:t>
            </a:r>
          </a:p>
          <a:p>
            <a:pPr marL="742950" indent="-742950">
              <a:spcBef>
                <a:spcPts val="600"/>
              </a:spcBef>
              <a:buFont typeface="+mj-lt"/>
              <a:buAutoNum type="arabicPeriod"/>
            </a:pPr>
            <a:r>
              <a:rPr lang="en-US" dirty="0">
                <a:solidFill>
                  <a:srgbClr val="FFFF00"/>
                </a:solidFill>
              </a:rPr>
              <a:t>Constructivist Orientation</a:t>
            </a:r>
          </a:p>
          <a:p>
            <a:pPr lvl="2">
              <a:spcBef>
                <a:spcPts val="600"/>
              </a:spcBef>
            </a:pPr>
            <a:r>
              <a:rPr lang="en-US" dirty="0"/>
              <a:t>Journaling, Narratives, Portfolios</a:t>
            </a:r>
          </a:p>
        </p:txBody>
      </p:sp>
    </p:spTree>
    <p:extLst>
      <p:ext uri="{BB962C8B-B14F-4D97-AF65-F5344CB8AC3E}">
        <p14:creationId xmlns:p14="http://schemas.microsoft.com/office/powerpoint/2010/main" val="214642213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8BB03-4E23-1C44-A809-1A0CFD94FAF6}"/>
              </a:ext>
            </a:extLst>
          </p:cNvPr>
          <p:cNvSpPr>
            <a:spLocks noGrp="1"/>
          </p:cNvSpPr>
          <p:nvPr>
            <p:ph type="title"/>
          </p:nvPr>
        </p:nvSpPr>
        <p:spPr/>
        <p:txBody>
          <a:bodyPr/>
          <a:lstStyle/>
          <a:p>
            <a:r>
              <a:rPr lang="en-US" dirty="0"/>
              <a:t>Breakouts</a:t>
            </a:r>
          </a:p>
        </p:txBody>
      </p:sp>
      <p:sp>
        <p:nvSpPr>
          <p:cNvPr id="3" name="Text Placeholder 2">
            <a:extLst>
              <a:ext uri="{FF2B5EF4-FFF2-40B4-BE49-F238E27FC236}">
                <a16:creationId xmlns:a16="http://schemas.microsoft.com/office/drawing/2014/main" id="{101C1C1F-2EEC-5A45-976B-C4298F60089D}"/>
              </a:ext>
            </a:extLst>
          </p:cNvPr>
          <p:cNvSpPr>
            <a:spLocks noGrp="1"/>
          </p:cNvSpPr>
          <p:nvPr>
            <p:ph type="body" idx="1"/>
          </p:nvPr>
        </p:nvSpPr>
        <p:spPr/>
        <p:txBody>
          <a:bodyPr/>
          <a:lstStyle/>
          <a:p>
            <a:pPr marL="0" indent="0" algn="ctr">
              <a:buNone/>
            </a:pPr>
            <a:r>
              <a:rPr lang="en-US" dirty="0"/>
              <a:t>Introductions</a:t>
            </a:r>
          </a:p>
          <a:p>
            <a:pPr marL="0" indent="0" algn="ctr">
              <a:buNone/>
            </a:pPr>
            <a:endParaRPr lang="en-US" dirty="0"/>
          </a:p>
          <a:p>
            <a:pPr marL="0" indent="0" algn="ctr">
              <a:buNone/>
            </a:pPr>
            <a:r>
              <a:rPr lang="en-US" dirty="0"/>
              <a:t>FOR ATTENDANCE TEXT 64449 to 312-957-8301</a:t>
            </a:r>
          </a:p>
        </p:txBody>
      </p:sp>
    </p:spTree>
    <p:extLst>
      <p:ext uri="{BB962C8B-B14F-4D97-AF65-F5344CB8AC3E}">
        <p14:creationId xmlns:p14="http://schemas.microsoft.com/office/powerpoint/2010/main" val="36336241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p>
            <a:r>
              <a:rPr dirty="0"/>
              <a:t>Today’s Agenda</a:t>
            </a:r>
          </a:p>
        </p:txBody>
      </p:sp>
      <p:sp>
        <p:nvSpPr>
          <p:cNvPr id="152" name="Shape 152"/>
          <p:cNvSpPr>
            <a:spLocks noGrp="1"/>
          </p:cNvSpPr>
          <p:nvPr>
            <p:ph type="body" idx="1"/>
          </p:nvPr>
        </p:nvSpPr>
        <p:spPr>
          <a:prstGeom prst="rect">
            <a:avLst/>
          </a:prstGeom>
        </p:spPr>
        <p:txBody>
          <a:bodyPr>
            <a:normAutofit/>
          </a:bodyPr>
          <a:lstStyle/>
          <a:p>
            <a:pPr marL="411479" indent="-411479" defTabSz="525779">
              <a:spcBef>
                <a:spcPts val="3700"/>
              </a:spcBef>
              <a:defRPr sz="3420"/>
            </a:pPr>
            <a:r>
              <a:rPr dirty="0"/>
              <a:t>Discuss how theories and research can improve your teaching techniques</a:t>
            </a:r>
          </a:p>
          <a:p>
            <a:pPr marL="822959" lvl="1" indent="-411479" defTabSz="525779">
              <a:spcBef>
                <a:spcPts val="3700"/>
              </a:spcBef>
              <a:defRPr sz="3420"/>
            </a:pPr>
            <a:r>
              <a:rPr dirty="0"/>
              <a:t>Cognitive Load Theory</a:t>
            </a:r>
            <a:endParaRPr lang="en-US" dirty="0"/>
          </a:p>
          <a:p>
            <a:pPr marL="822959" lvl="1" indent="-411479" defTabSz="525779">
              <a:spcBef>
                <a:spcPts val="3700"/>
              </a:spcBef>
              <a:defRPr sz="3420"/>
            </a:pPr>
            <a:r>
              <a:rPr lang="en-US" dirty="0"/>
              <a:t>Social Theory</a:t>
            </a:r>
          </a:p>
          <a:p>
            <a:pPr marL="822959" lvl="1" indent="-411479" defTabSz="525779">
              <a:spcBef>
                <a:spcPts val="3700"/>
              </a:spcBef>
              <a:defRPr sz="3420"/>
            </a:pPr>
            <a:r>
              <a:rPr lang="en-US" dirty="0"/>
              <a:t>Constructivist Theory</a:t>
            </a:r>
            <a:endParaRPr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prstGeom prst="rect">
            <a:avLst/>
          </a:prstGeom>
        </p:spPr>
        <p:txBody>
          <a:bodyPr/>
          <a:lstStyle/>
          <a:p>
            <a:r>
              <a:rPr dirty="0"/>
              <a:t>Cognitive </a:t>
            </a:r>
            <a:r>
              <a:rPr lang="en-US" dirty="0"/>
              <a:t>Load Theory</a:t>
            </a:r>
            <a:endParaRPr dirty="0"/>
          </a:p>
        </p:txBody>
      </p:sp>
    </p:spTree>
    <p:extLst>
      <p:ext uri="{BB962C8B-B14F-4D97-AF65-F5344CB8AC3E}">
        <p14:creationId xmlns:p14="http://schemas.microsoft.com/office/powerpoint/2010/main" val="125669984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p:cNvSpPr>
          <p:nvPr>
            <p:ph type="title"/>
          </p:nvPr>
        </p:nvSpPr>
        <p:spPr>
          <a:prstGeom prst="rect">
            <a:avLst/>
          </a:prstGeom>
        </p:spPr>
        <p:txBody>
          <a:bodyPr/>
          <a:lstStyle/>
          <a:p>
            <a:r>
              <a:rPr dirty="0"/>
              <a:t>Memory Systems</a:t>
            </a:r>
          </a:p>
        </p:txBody>
      </p:sp>
      <p:sp>
        <p:nvSpPr>
          <p:cNvPr id="207" name="Shape 207"/>
          <p:cNvSpPr/>
          <p:nvPr/>
        </p:nvSpPr>
        <p:spPr>
          <a:xfrm>
            <a:off x="5083919" y="4167323"/>
            <a:ext cx="2836963" cy="1418954"/>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Working Memory</a:t>
            </a:r>
          </a:p>
        </p:txBody>
      </p:sp>
      <p:sp>
        <p:nvSpPr>
          <p:cNvPr id="208" name="Shape 208"/>
          <p:cNvSpPr/>
          <p:nvPr/>
        </p:nvSpPr>
        <p:spPr>
          <a:xfrm>
            <a:off x="9399585" y="2899239"/>
            <a:ext cx="2836963" cy="3955122"/>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Long-Term Memory</a:t>
            </a:r>
          </a:p>
        </p:txBody>
      </p:sp>
      <p:sp>
        <p:nvSpPr>
          <p:cNvPr id="209" name="Shape 209"/>
          <p:cNvSpPr/>
          <p:nvPr/>
        </p:nvSpPr>
        <p:spPr>
          <a:xfrm>
            <a:off x="768251" y="2899239"/>
            <a:ext cx="2836963" cy="3955122"/>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defRPr sz="2400">
                <a:effectLst>
                  <a:outerShdw blurRad="25400" dist="23998" dir="2700000" rotWithShape="0">
                    <a:srgbClr val="000000">
                      <a:alpha val="31034"/>
                    </a:srgbClr>
                  </a:outerShdw>
                </a:effectLst>
              </a:defRPr>
            </a:lvl1pPr>
          </a:lstStyle>
          <a:p>
            <a:r>
              <a:rPr dirty="0"/>
              <a:t>Sensory Memory</a:t>
            </a:r>
          </a:p>
        </p:txBody>
      </p:sp>
      <p:sp>
        <p:nvSpPr>
          <p:cNvPr id="210" name="Shape 210"/>
          <p:cNvSpPr/>
          <p:nvPr/>
        </p:nvSpPr>
        <p:spPr>
          <a:xfrm>
            <a:off x="4835779" y="7321270"/>
            <a:ext cx="3333243"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20-30 seconds</a:t>
            </a:r>
          </a:p>
        </p:txBody>
      </p:sp>
      <p:sp>
        <p:nvSpPr>
          <p:cNvPr id="211" name="Shape 211"/>
          <p:cNvSpPr/>
          <p:nvPr/>
        </p:nvSpPr>
        <p:spPr>
          <a:xfrm>
            <a:off x="515443" y="7321270"/>
            <a:ext cx="3356891"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&lt;0.25 seconds</a:t>
            </a:r>
          </a:p>
        </p:txBody>
      </p:sp>
      <p:sp>
        <p:nvSpPr>
          <p:cNvPr id="212" name="Shape 212"/>
          <p:cNvSpPr/>
          <p:nvPr/>
        </p:nvSpPr>
        <p:spPr>
          <a:xfrm>
            <a:off x="9399585" y="7321270"/>
            <a:ext cx="2822653"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long periods</a:t>
            </a:r>
          </a:p>
        </p:txBody>
      </p:sp>
      <p:sp>
        <p:nvSpPr>
          <p:cNvPr id="213" name="Shape 213"/>
          <p:cNvSpPr/>
          <p:nvPr/>
        </p:nvSpPr>
        <p:spPr>
          <a:xfrm>
            <a:off x="5736069" y="8262956"/>
            <a:ext cx="1532662"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dirty="0"/>
              <a:t>7 +/- 2</a:t>
            </a:r>
          </a:p>
        </p:txBody>
      </p:sp>
      <p:sp>
        <p:nvSpPr>
          <p:cNvPr id="214" name="Shape 214"/>
          <p:cNvSpPr/>
          <p:nvPr/>
        </p:nvSpPr>
        <p:spPr>
          <a:xfrm>
            <a:off x="3717634" y="4926145"/>
            <a:ext cx="1261021"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
        <p:nvSpPr>
          <p:cNvPr id="215" name="Shape 215"/>
          <p:cNvSpPr/>
          <p:nvPr/>
        </p:nvSpPr>
        <p:spPr>
          <a:xfrm>
            <a:off x="8026145" y="4926145"/>
            <a:ext cx="1261021" cy="1"/>
          </a:xfrm>
          <a:prstGeom prst="line">
            <a:avLst/>
          </a:prstGeom>
          <a:ln w="25400">
            <a:solidFill>
              <a:srgbClr val="FFFFFF"/>
            </a:solidFill>
            <a:miter lim="400000"/>
            <a:tailEnd type="triangle"/>
          </a:ln>
        </p:spPr>
        <p:txBody>
          <a:bodyPr lIns="50800" tIns="50800" rIns="50800" bIns="50800" anchor="ctr"/>
          <a:lstStyle/>
          <a:p>
            <a:pPr>
              <a:defRPr sz="2400">
                <a:effectLst>
                  <a:outerShdw blurRad="25400" dist="23998" dir="2700000" rotWithShape="0">
                    <a:srgbClr val="000000">
                      <a:alpha val="31034"/>
                    </a:srgbClr>
                  </a:outerShdw>
                </a:effectLst>
              </a:defRPr>
            </a:pPr>
            <a:endParaRPr dirty="0"/>
          </a:p>
        </p:txBody>
      </p:sp>
    </p:spTree>
  </p:cSld>
  <p:clrMapOvr>
    <a:masterClrMapping/>
  </p:clrMapOvr>
  <p:transition spd="slow"/>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28566</TotalTime>
  <Words>1724</Words>
  <Application>Microsoft Office PowerPoint</Application>
  <PresentationFormat>Custom</PresentationFormat>
  <Paragraphs>190</Paragraphs>
  <Slides>28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Helvetica</vt:lpstr>
      <vt:lpstr>Helvetica Light</vt:lpstr>
      <vt:lpstr>Helvetica Neue</vt:lpstr>
      <vt:lpstr>system-ui</vt:lpstr>
      <vt:lpstr>Gradient</vt:lpstr>
      <vt:lpstr>How Learning Theory Shapes Educational Practice </vt:lpstr>
      <vt:lpstr>Learning Objectives</vt:lpstr>
      <vt:lpstr>PowerPoint Presentation</vt:lpstr>
      <vt:lpstr>Overview</vt:lpstr>
      <vt:lpstr>Five Learning Theories</vt:lpstr>
      <vt:lpstr>Breakouts</vt:lpstr>
      <vt:lpstr>Today’s Agenda</vt:lpstr>
      <vt:lpstr>Cognitive Load Theory</vt:lpstr>
      <vt:lpstr>Memory Systems</vt:lpstr>
      <vt:lpstr>Adding complexity</vt:lpstr>
      <vt:lpstr>PowerPoint Presentation</vt:lpstr>
      <vt:lpstr>Three Processes</vt:lpstr>
      <vt:lpstr>Additive Effects</vt:lpstr>
      <vt:lpstr>Cognitive Overload in Clinical Medicine</vt:lpstr>
      <vt:lpstr>How can you apply cognitive load theory to your teaching practice?    FOR ATTENDANCE TEXT 64449 to 312-957-8301</vt:lpstr>
      <vt:lpstr>Social Learning Theory</vt:lpstr>
      <vt:lpstr>Social Learning Theory</vt:lpstr>
      <vt:lpstr>How can you apply SLT?</vt:lpstr>
      <vt:lpstr>How can you apply social learning theory to your teaching practice?    FOR ATTENDANCE TEXT 64449 to 312-957-8301</vt:lpstr>
      <vt:lpstr>Constructivist Learning Theory</vt:lpstr>
      <vt:lpstr>Constructivist Learning Theory</vt:lpstr>
      <vt:lpstr>Cognitive vs Social Constructivism</vt:lpstr>
      <vt:lpstr>Aspects of Constructivist Learning Theory</vt:lpstr>
      <vt:lpstr>How to Apply Constructivist Theory</vt:lpstr>
      <vt:lpstr>CLT in Clinical Medicine</vt:lpstr>
      <vt:lpstr>How can you apply constructivist theory to your teaching practice?    FOR ATTENDANCE TEXT 64449 to 312-957-8301</vt:lpstr>
      <vt:lpstr>Take-Home Points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Learning Theory Shapes Educational Practice </dc:title>
  <cp:lastModifiedBy>Miranda Nwamara Nwakah</cp:lastModifiedBy>
  <cp:revision>41</cp:revision>
  <dcterms:modified xsi:type="dcterms:W3CDTF">2024-05-15T18:09:23Z</dcterms:modified>
</cp:coreProperties>
</file>