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91" r:id="rId2"/>
    <p:sldId id="392" r:id="rId3"/>
    <p:sldId id="393" r:id="rId4"/>
    <p:sldId id="817" r:id="rId5"/>
    <p:sldId id="818" r:id="rId6"/>
    <p:sldId id="747" r:id="rId7"/>
    <p:sldId id="782" r:id="rId8"/>
    <p:sldId id="821" r:id="rId9"/>
    <p:sldId id="816" r:id="rId10"/>
    <p:sldId id="773" r:id="rId11"/>
    <p:sldId id="819" r:id="rId12"/>
    <p:sldId id="822" r:id="rId13"/>
    <p:sldId id="774" r:id="rId14"/>
    <p:sldId id="775" r:id="rId15"/>
    <p:sldId id="776" r:id="rId16"/>
    <p:sldId id="792" r:id="rId17"/>
    <p:sldId id="7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5C8B4-A31C-5C46-BC75-1FE852F34840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18901-3253-F648-9AC5-E74C7BC1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0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mins</a:t>
            </a:r>
          </a:p>
        </p:txBody>
      </p:sp>
    </p:spTree>
    <p:extLst>
      <p:ext uri="{BB962C8B-B14F-4D97-AF65-F5344CB8AC3E}">
        <p14:creationId xmlns:p14="http://schemas.microsoft.com/office/powerpoint/2010/main" val="87024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B0250-E25A-2346-AAFE-8CB75E09F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B0DF3-1144-F31C-83A3-F2B1D50DC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4AB59D-A0C8-59B4-936C-5A4DE393AA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DCE645-9B7F-F057-24B9-B2C5BDAAA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F7E5B-8F8F-D865-81E4-3572BA0E3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B0250-E25A-2346-AAFE-8CB75E09F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805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B0250-E25A-2346-AAFE-8CB75E09F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94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2DE76AC2-67A9-ED4E-9373-08958B1E85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3E549710-0738-4543-A669-60393CA70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2AEA570B-7DD3-9047-9C68-97AA8C845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1363" indent="-284163" defTabSz="9302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1413" indent="-227013" defTabSz="9302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598613" indent="-227013" defTabSz="9302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5813" indent="-227013" defTabSz="930275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30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02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74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46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30275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A40180-4CCF-4548-89D1-B36C92F3BF63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ahoma"/>
                <a:cs typeface="Tahoma"/>
                <a:sym typeface="Tahoma"/>
              </a:rPr>
              <a:pPr marL="0" marR="0" lvl="0" indent="0" algn="l" defTabSz="930275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710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5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20" b="9455"/>
          <a:stretch>
            <a:fillRect/>
          </a:stretch>
        </p:blipFill>
        <p:spPr>
          <a:xfrm>
            <a:off x="6682320" y="2759088"/>
            <a:ext cx="5509684" cy="4098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Lurie_R_RGB.png" descr="Lurie_R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0" y="0"/>
            <a:ext cx="3568700" cy="895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2780" y="288927"/>
            <a:ext cx="2876551" cy="409574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xfrm>
            <a:off x="8481763" y="6151229"/>
            <a:ext cx="255839" cy="20513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19589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86815FED-8A44-604E-8EAB-E480BC5D42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ltGray">
          <a:xfrm>
            <a:off x="7835901" y="2537886"/>
            <a:ext cx="4356100" cy="432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6" y="2747963"/>
            <a:ext cx="6364981" cy="1362074"/>
          </a:xfrm>
        </p:spPr>
        <p:txBody>
          <a:bodyPr>
            <a:noAutofit/>
          </a:bodyPr>
          <a:lstStyle>
            <a:lvl1pPr algn="l">
              <a:defRPr sz="48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94BF979-D72D-DC4C-BF77-689862393E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E1C8BA-CB82-6C4A-AB79-14832DA0E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0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3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9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0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7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6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7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F8990-5F2D-3846-A890-D2A41D8A9807}" type="datetimeFigureOut">
              <a:rPr lang="en-US" smtClean="0"/>
              <a:t>6/12/24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9BBBF-5789-964B-A664-EB3546E1F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9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okwidgets.com/pricing" TargetMode="External"/><Relationship Id="rId2" Type="http://schemas.openxmlformats.org/officeDocument/2006/relationships/hyperlink" Target="https://www.bookwidgets.com/a/signup?redirect_to=%2Fa%2Fhome%3Fstart-trial%3D1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gadde@luriechildrens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hyperlink" Target="mailto:judygadde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>
            <a:extLst>
              <a:ext uri="{FF2B5EF4-FFF2-40B4-BE49-F238E27FC236}">
                <a16:creationId xmlns:a16="http://schemas.microsoft.com/office/drawing/2014/main" id="{33F4E222-B2EB-B14E-B46C-01C55EFD9D4A}"/>
              </a:ext>
            </a:extLst>
          </p:cNvPr>
          <p:cNvSpPr txBox="1">
            <a:spLocks/>
          </p:cNvSpPr>
          <p:nvPr/>
        </p:nvSpPr>
        <p:spPr>
          <a:xfrm>
            <a:off x="184404" y="146936"/>
            <a:ext cx="11823192" cy="210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ctr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1pPr>
            <a:lvl2pPr marL="0" marR="0" indent="0" algn="l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2pPr>
            <a:lvl3pPr marL="0" marR="0" indent="0" algn="l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3pPr>
            <a:lvl4pPr marL="0" marR="0" indent="0" algn="l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4pPr>
            <a:lvl5pPr marL="0" marR="0" indent="0" algn="l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5pPr>
            <a:lvl6pPr marL="0" marR="0" indent="457055" algn="l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6pPr>
            <a:lvl7pPr marL="0" marR="0" indent="914108" algn="l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7pPr>
            <a:lvl8pPr marL="0" marR="0" indent="1371160" algn="l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8pPr>
            <a:lvl9pPr marL="0" marR="0" indent="1828215" algn="l" defTabSz="914108" rtl="0" latinLnBrk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rgbClr val="FFFF33"/>
                </a:solidFill>
                <a:uFillTx/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r>
              <a:rPr lang="en-US" b="0" i="0" dirty="0">
                <a:solidFill>
                  <a:srgbClr val="00B0F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Social Media to Enhance Medical Education: Education Excellence Workshop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D56107-BB20-C547-AC2F-77CE55C4647B}"/>
              </a:ext>
            </a:extLst>
          </p:cNvPr>
          <p:cNvSpPr txBox="1"/>
          <p:nvPr/>
        </p:nvSpPr>
        <p:spPr>
          <a:xfrm>
            <a:off x="184404" y="2565073"/>
            <a:ext cx="6693408" cy="24745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4863" tIns="54863" rIns="54863" bIns="54863" numCol="1" spcCol="38100" rtlCol="0" anchor="t">
            <a:spAutoFit/>
          </a:bodyPr>
          <a:lstStyle/>
          <a:p>
            <a:pPr marL="0" marR="0" lvl="0" indent="0" algn="ctr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Judith (Judy) Gadde, DO, MBA</a:t>
            </a:r>
          </a:p>
          <a:p>
            <a:pPr marL="0" marR="0" lvl="0" indent="0" algn="ctr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Professor of Radiology &amp; Medical Education</a:t>
            </a:r>
          </a:p>
          <a:p>
            <a:pPr marL="0" marR="0" lvl="0" indent="0" algn="ctr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Northwestern University Feinberg School of Medicine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of Academic Innovation, Medical Imaging</a:t>
            </a:r>
          </a:p>
          <a:p>
            <a:pPr marL="0" marR="0" lvl="0" indent="0" algn="ct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20000"/>
                    <a:lumOff val="8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Lurie Children’s Hospital of Chicago</a:t>
            </a:r>
          </a:p>
          <a:p>
            <a:pPr marL="0" marR="0" lvl="0" indent="0" algn="ctr" defTabSz="10972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20000"/>
                  <a:lumOff val="80000"/>
                </a:srgbClr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F60D01-6F25-DB68-4672-EC608BA8086F}"/>
              </a:ext>
            </a:extLst>
          </p:cNvPr>
          <p:cNvSpPr txBox="1"/>
          <p:nvPr/>
        </p:nvSpPr>
        <p:spPr>
          <a:xfrm>
            <a:off x="419548" y="6396335"/>
            <a:ext cx="257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(X)</a:t>
            </a:r>
          </a:p>
        </p:txBody>
      </p:sp>
    </p:spTree>
    <p:extLst>
      <p:ext uri="{BB962C8B-B14F-4D97-AF65-F5344CB8AC3E}">
        <p14:creationId xmlns:p14="http://schemas.microsoft.com/office/powerpoint/2010/main" val="18512060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EAFA2A-C9D1-7E25-C32A-BEBCF0719CBA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picture containing indoor, guitar&#10;&#10;Description automatically generated">
            <a:extLst>
              <a:ext uri="{FF2B5EF4-FFF2-40B4-BE49-F238E27FC236}">
                <a16:creationId xmlns:a16="http://schemas.microsoft.com/office/drawing/2014/main" id="{27825DD9-9F50-DAEF-8524-05D572C91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3" y="794657"/>
            <a:ext cx="5782108" cy="3254829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D761EE25-D19A-1196-911D-43D5431CD2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6" y="1747878"/>
            <a:ext cx="5739400" cy="401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1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44FE-E819-4CC1-1B52-DAA29725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BookWidgets</a:t>
            </a:r>
            <a:endParaRPr lang="en-US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15977-EAA9-F58B-B796-C58F33574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20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46E8A-41B6-3208-CEB6-BBF757403317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1EEE0C-C835-9D99-CA30-D42A8588B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BookWidgets</a:t>
            </a:r>
            <a:r>
              <a:rPr lang="en-US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 Info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588DF-F33B-FC5D-1417-3B2B6C275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30-day free trial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https://www.bookwidgets.com/a/signup?redirect_to=%2Fa%2Fhome%3Fstart-trial%3D1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Pricing info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https://www.bookwidgets.com/pricing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94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C7C6-A8AF-2543-8731-FB5EF9CC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53" y="16464"/>
            <a:ext cx="10972800" cy="1143000"/>
          </a:xfrm>
        </p:spPr>
        <p:txBody>
          <a:bodyPr/>
          <a:lstStyle/>
          <a:p>
            <a:r>
              <a:rPr lang="en-US" dirty="0" err="1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BookWidgets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FFC00-C878-B3C8-F403-030F2D51E5BE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476E249-091D-118D-FD7C-6AFF3CD68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48" y="1857262"/>
            <a:ext cx="11378810" cy="314347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BB4B36-EC9F-7716-499F-2EACAF1F8F8C}"/>
              </a:ext>
            </a:extLst>
          </p:cNvPr>
          <p:cNvCxnSpPr/>
          <p:nvPr/>
        </p:nvCxnSpPr>
        <p:spPr>
          <a:xfrm flipH="1">
            <a:off x="9144000" y="1883229"/>
            <a:ext cx="446314" cy="69668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BFFC00-C878-B3C8-F403-030F2D51E5BE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4E7341-36B5-ED8F-365C-06F22F621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894" y="207919"/>
            <a:ext cx="7117756" cy="646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77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BFFC00-C878-B3C8-F403-030F2D51E5BE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A1259F3-2F38-8D81-B66D-916338D29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877" y="370117"/>
            <a:ext cx="8078498" cy="60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6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4794-7FC7-AFFB-83F4-AFC69002F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C6D54-12A4-389A-9472-70BF9CD55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media has many potential professional benefits, including promotion of medical education and each other.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Different social media platforms can be used for various professional purposes.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D96E5-ADD8-9F29-3708-398A2783C316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23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D5A533-01EB-C14D-B96F-24A4CE897480}"/>
              </a:ext>
            </a:extLst>
          </p:cNvPr>
          <p:cNvSpPr txBox="1"/>
          <p:nvPr/>
        </p:nvSpPr>
        <p:spPr>
          <a:xfrm>
            <a:off x="4750485" y="1674674"/>
            <a:ext cx="33634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096930" hangingPunct="0"/>
            <a:r>
              <a:rPr lang="en-US" sz="216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jgadde@luriechildrens.org</a:t>
            </a:r>
            <a:endParaRPr lang="en-US" sz="216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 defTabSz="1096930" hangingPunct="0"/>
            <a:r>
              <a:rPr lang="en-US" sz="216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judygadde@gmail.com</a:t>
            </a:r>
            <a:endParaRPr lang="en-US" sz="216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 defTabSz="1096930" hangingPunct="0"/>
            <a:endParaRPr lang="en-US" sz="2160" kern="0" dirty="0">
              <a:solidFill>
                <a:srgbClr val="F3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  <a:p>
            <a:pPr algn="ctr" defTabSz="1096930" hangingPunct="0"/>
            <a:r>
              <a:rPr lang="en-US" sz="2160" kern="0" dirty="0">
                <a:solidFill>
                  <a:srgbClr val="F3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@</a:t>
            </a:r>
            <a:r>
              <a:rPr lang="en-US" sz="2160" kern="0" dirty="0" err="1">
                <a:solidFill>
                  <a:srgbClr val="F3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judygadde</a:t>
            </a:r>
            <a:r>
              <a:rPr lang="en-US" sz="2160" kern="0" dirty="0">
                <a:solidFill>
                  <a:srgbClr val="F3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(X)</a:t>
            </a:r>
          </a:p>
          <a:p>
            <a:pPr algn="ctr" defTabSz="1096930" hangingPunct="0"/>
            <a:r>
              <a:rPr lang="en-US" sz="2160" kern="0" dirty="0">
                <a:solidFill>
                  <a:srgbClr val="F3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@</a:t>
            </a:r>
            <a:r>
              <a:rPr lang="en-US" sz="2160" kern="0" dirty="0" err="1">
                <a:solidFill>
                  <a:srgbClr val="F3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drjudygadde</a:t>
            </a:r>
            <a:r>
              <a:rPr lang="en-US" sz="2160" kern="0" dirty="0">
                <a:solidFill>
                  <a:srgbClr val="F3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(IG)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F41BD7-94C8-F848-98FB-5625D1B4A180}"/>
              </a:ext>
            </a:extLst>
          </p:cNvPr>
          <p:cNvSpPr txBox="1"/>
          <p:nvPr/>
        </p:nvSpPr>
        <p:spPr>
          <a:xfrm>
            <a:off x="4880618" y="119982"/>
            <a:ext cx="2524920" cy="7263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4863" tIns="54863" rIns="54863" bIns="54863" numCol="1" spcCol="38100" rtlCol="0" anchor="t">
            <a:spAutoFit/>
          </a:bodyPr>
          <a:lstStyle/>
          <a:p>
            <a:pPr defTabSz="1097280" hangingPunct="0"/>
            <a:r>
              <a:rPr lang="en-US" sz="4000" kern="0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Thank You</a:t>
            </a:r>
            <a:endParaRPr lang="en-US" sz="4000" kern="0" dirty="0">
              <a:solidFill>
                <a:srgbClr val="F3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" name="Picture 3" descr="A picture containing outdoor, building, sky, city&#10;&#10;Description automatically generated">
            <a:extLst>
              <a:ext uri="{FF2B5EF4-FFF2-40B4-BE49-F238E27FC236}">
                <a16:creationId xmlns:a16="http://schemas.microsoft.com/office/drawing/2014/main" id="{DEE1C450-3B70-044C-8818-72A883B0A7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019" t="-1" r="17557" b="-1517"/>
          <a:stretch/>
        </p:blipFill>
        <p:spPr>
          <a:xfrm>
            <a:off x="472611" y="1110720"/>
            <a:ext cx="4017196" cy="464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1654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C7C6-A8AF-2543-8731-FB5EF9CC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Disclosures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3D3E-89A9-A544-9F5E-CD08D24A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511C6-53D3-1DC0-011D-1CADEEB892F5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FBF46-F7CF-CDCD-0C57-A84C5CC87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1002-B1C7-7527-68F1-1D5F8300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Outline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7F25F-2994-A914-E89C-F8A6E7672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 formerly known as Twitter</a:t>
            </a:r>
          </a:p>
          <a:p>
            <a:r>
              <a:rPr lang="en-US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BookWidgets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8BEBA-FAB4-21C5-1DED-34F1C7834376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67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C7C6-A8AF-2543-8731-FB5EF9CC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3D3E-89A9-A544-9F5E-CD08D24A5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Describe how to use social media professionally.</a:t>
            </a:r>
          </a:p>
          <a:p>
            <a:pPr algn="l">
              <a:buFont typeface="+mj-lt"/>
              <a:buAutoNum type="arabicPeriod"/>
            </a:pPr>
            <a:r>
              <a:rPr lang="en-US" b="0" i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opportunities for creating interactive exercises and self-assessments.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511C6-53D3-1DC0-011D-1CADEEB892F5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55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144FE-E819-4CC1-1B52-DAA29725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X, Formerly known as Twitter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15977-EAA9-F58B-B796-C58F33574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30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7FE0-08D0-E903-CD3D-038E41359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Twitter – Create a Profile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A756F-7F90-0445-95A6-D463943E6445}"/>
              </a:ext>
            </a:extLst>
          </p:cNvPr>
          <p:cNvSpPr txBox="1"/>
          <p:nvPr/>
        </p:nvSpPr>
        <p:spPr>
          <a:xfrm>
            <a:off x="609600" y="4653277"/>
            <a:ext cx="2227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Handle/Display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AE9FCE-934C-893C-D071-D5EBE85F3AE0}"/>
              </a:ext>
            </a:extLst>
          </p:cNvPr>
          <p:cNvSpPr txBox="1"/>
          <p:nvPr/>
        </p:nvSpPr>
        <p:spPr>
          <a:xfrm>
            <a:off x="1115992" y="3623788"/>
            <a:ext cx="1202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Profile Photo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214B88-2C06-CE25-D12D-3C123CE30044}"/>
              </a:ext>
            </a:extLst>
          </p:cNvPr>
          <p:cNvSpPr txBox="1"/>
          <p:nvPr/>
        </p:nvSpPr>
        <p:spPr>
          <a:xfrm>
            <a:off x="1056059" y="2186509"/>
            <a:ext cx="1202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Banner Photo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AAA38B-6788-6C5F-F3A6-00F10EFDB6F9}"/>
              </a:ext>
            </a:extLst>
          </p:cNvPr>
          <p:cNvSpPr txBox="1"/>
          <p:nvPr/>
        </p:nvSpPr>
        <p:spPr>
          <a:xfrm>
            <a:off x="1446943" y="5523844"/>
            <a:ext cx="914400" cy="473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</a:t>
            </a:r>
          </a:p>
        </p:txBody>
      </p:sp>
      <p:pic>
        <p:nvPicPr>
          <p:cNvPr id="17" name="Picture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63D2EC4-4C43-F373-813F-CA25015DA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10" y="1363171"/>
            <a:ext cx="6557980" cy="49265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05102A6-049E-C39D-8EC5-E4E0E11503FC}"/>
              </a:ext>
            </a:extLst>
          </p:cNvPr>
          <p:cNvCxnSpPr>
            <a:cxnSpLocks/>
          </p:cNvCxnSpPr>
          <p:nvPr/>
        </p:nvCxnSpPr>
        <p:spPr>
          <a:xfrm>
            <a:off x="2198669" y="5250094"/>
            <a:ext cx="80138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0A748E-AD55-9CC8-C617-0D391CBA4B59}"/>
              </a:ext>
            </a:extLst>
          </p:cNvPr>
          <p:cNvCxnSpPr>
            <a:cxnSpLocks/>
          </p:cNvCxnSpPr>
          <p:nvPr/>
        </p:nvCxnSpPr>
        <p:spPr>
          <a:xfrm>
            <a:off x="2188395" y="4015483"/>
            <a:ext cx="80138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579D09-9EA3-7DE8-4460-2DF4887220CB}"/>
              </a:ext>
            </a:extLst>
          </p:cNvPr>
          <p:cNvCxnSpPr>
            <a:cxnSpLocks/>
          </p:cNvCxnSpPr>
          <p:nvPr/>
        </p:nvCxnSpPr>
        <p:spPr>
          <a:xfrm>
            <a:off x="2258135" y="2638787"/>
            <a:ext cx="80138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B926C6-56FC-C113-CB83-41A888C77478}"/>
              </a:ext>
            </a:extLst>
          </p:cNvPr>
          <p:cNvCxnSpPr>
            <a:cxnSpLocks/>
          </p:cNvCxnSpPr>
          <p:nvPr/>
        </p:nvCxnSpPr>
        <p:spPr>
          <a:xfrm>
            <a:off x="2200380" y="5802509"/>
            <a:ext cx="801384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A2AA7F0-2CD5-98E6-7D71-D7C1C8C4A441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8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8903-5F2B-1C54-8817-A6C3CB30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Tahoma"/>
                <a:ea typeface="Tahoma"/>
                <a:cs typeface="Tahoma"/>
                <a:sym typeface="Tahoma"/>
              </a:rPr>
              <a:t>INTERESTING CASES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545CD-2FD0-6B9B-6DA8-0E9170D55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35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medical report&#10;&#10;Description automatically generated">
            <a:extLst>
              <a:ext uri="{FF2B5EF4-FFF2-40B4-BE49-F238E27FC236}">
                <a16:creationId xmlns:a16="http://schemas.microsoft.com/office/drawing/2014/main" id="{6525DE08-FE7F-FC72-466B-9A4AAFACB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5" y="140184"/>
            <a:ext cx="6136668" cy="3455331"/>
          </a:xfrm>
          <a:prstGeom prst="rect">
            <a:avLst/>
          </a:prstGeom>
        </p:spPr>
      </p:pic>
      <p:pic>
        <p:nvPicPr>
          <p:cNvPr id="5" name="Picture 4" descr="A close-up of a skull&#10;&#10;Description automatically generated">
            <a:extLst>
              <a:ext uri="{FF2B5EF4-FFF2-40B4-BE49-F238E27FC236}">
                <a16:creationId xmlns:a16="http://schemas.microsoft.com/office/drawing/2014/main" id="{9E7B3536-6808-F1E4-BCF7-81A4D6A33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941" y="1197802"/>
            <a:ext cx="5859266" cy="3299136"/>
          </a:xfrm>
          <a:prstGeom prst="rect">
            <a:avLst/>
          </a:prstGeom>
        </p:spPr>
      </p:pic>
      <p:pic>
        <p:nvPicPr>
          <p:cNvPr id="6" name="Picture 5" descr="A black and blue box with white text&#10;&#10;Description automatically generated">
            <a:extLst>
              <a:ext uri="{FF2B5EF4-FFF2-40B4-BE49-F238E27FC236}">
                <a16:creationId xmlns:a16="http://schemas.microsoft.com/office/drawing/2014/main" id="{D43E666E-0370-4FFD-9F01-E06F6F4C1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1201" y="2275507"/>
            <a:ext cx="6289597" cy="3541440"/>
          </a:xfrm>
          <a:prstGeom prst="rect">
            <a:avLst/>
          </a:prstGeom>
        </p:spPr>
      </p:pic>
      <p:pic>
        <p:nvPicPr>
          <p:cNvPr id="7" name="Picture 6" descr="A black and blue rectangular box with white text&#10;&#10;Description automatically generated">
            <a:extLst>
              <a:ext uri="{FF2B5EF4-FFF2-40B4-BE49-F238E27FC236}">
                <a16:creationId xmlns:a16="http://schemas.microsoft.com/office/drawing/2014/main" id="{7392121E-28B8-7135-A66E-2AF54026B8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3722" y="3337489"/>
            <a:ext cx="6098487" cy="34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3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EAFA2A-C9D1-7E25-C32A-BEBCF0719CBA}"/>
              </a:ext>
            </a:extLst>
          </p:cNvPr>
          <p:cNvSpPr txBox="1"/>
          <p:nvPr/>
        </p:nvSpPr>
        <p:spPr>
          <a:xfrm>
            <a:off x="419548" y="6396335"/>
            <a:ext cx="2054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judygadde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233A15-EE8B-B6BA-AD04-666BC77C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487" y="576946"/>
            <a:ext cx="10193550" cy="570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71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223</Words>
  <Application>Microsoft Macintosh PowerPoint</Application>
  <PresentationFormat>Widescreen</PresentationFormat>
  <Paragraphs>55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Calibri</vt:lpstr>
      <vt:lpstr>Tahoma</vt:lpstr>
      <vt:lpstr>1_Office Theme</vt:lpstr>
      <vt:lpstr>PowerPoint Presentation</vt:lpstr>
      <vt:lpstr>Disclosures</vt:lpstr>
      <vt:lpstr>Outline</vt:lpstr>
      <vt:lpstr>Learning Objectives</vt:lpstr>
      <vt:lpstr>X, Formerly known as Twitter</vt:lpstr>
      <vt:lpstr>Twitter – Create a Profile</vt:lpstr>
      <vt:lpstr>INTERESTING CASES</vt:lpstr>
      <vt:lpstr>PowerPoint Presentation</vt:lpstr>
      <vt:lpstr>PowerPoint Presentation</vt:lpstr>
      <vt:lpstr>PowerPoint Presentation</vt:lpstr>
      <vt:lpstr>BookWidgets</vt:lpstr>
      <vt:lpstr>BookWidgets Info</vt:lpstr>
      <vt:lpstr>BookWidgets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Ann Gadde</dc:creator>
  <cp:lastModifiedBy>Judith Ann Gadde</cp:lastModifiedBy>
  <cp:revision>6</cp:revision>
  <dcterms:created xsi:type="dcterms:W3CDTF">2024-06-11T01:12:25Z</dcterms:created>
  <dcterms:modified xsi:type="dcterms:W3CDTF">2024-06-13T14:26:33Z</dcterms:modified>
</cp:coreProperties>
</file>