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notesMasterIdLst>
    <p:notesMasterId r:id="rId25"/>
  </p:notesMasterIdLst>
  <p:sldIdLst>
    <p:sldId id="278" r:id="rId2"/>
    <p:sldId id="256" r:id="rId3"/>
    <p:sldId id="268" r:id="rId4"/>
    <p:sldId id="260" r:id="rId5"/>
    <p:sldId id="267" r:id="rId6"/>
    <p:sldId id="273" r:id="rId7"/>
    <p:sldId id="272" r:id="rId8"/>
    <p:sldId id="289" r:id="rId9"/>
    <p:sldId id="296" r:id="rId10"/>
    <p:sldId id="291" r:id="rId11"/>
    <p:sldId id="299" r:id="rId12"/>
    <p:sldId id="280" r:id="rId13"/>
    <p:sldId id="279" r:id="rId14"/>
    <p:sldId id="281" r:id="rId15"/>
    <p:sldId id="282" r:id="rId16"/>
    <p:sldId id="293" r:id="rId17"/>
    <p:sldId id="294" r:id="rId18"/>
    <p:sldId id="295" r:id="rId19"/>
    <p:sldId id="292" r:id="rId20"/>
    <p:sldId id="298" r:id="rId21"/>
    <p:sldId id="300" r:id="rId22"/>
    <p:sldId id="301" r:id="rId23"/>
    <p:sldId id="29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/>
    <p:restoredTop sz="77381"/>
  </p:normalViewPr>
  <p:slideViewPr>
    <p:cSldViewPr snapToGrid="0" snapToObjects="1">
      <p:cViewPr varScale="1">
        <p:scale>
          <a:sx n="88" d="100"/>
          <a:sy n="88" d="100"/>
        </p:scale>
        <p:origin x="1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24262-2F42-6C40-AF58-B943A1751CC1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BF032D-093C-3A47-8806-52B2952D2041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Message	</a:t>
          </a:r>
        </a:p>
      </dgm:t>
    </dgm:pt>
    <dgm:pt modelId="{E80ECDF1-6869-DD4E-A0DC-7E143C4BBA24}" type="parTrans" cxnId="{215105D7-5E3B-A149-BEEA-FB74E76C89E9}">
      <dgm:prSet/>
      <dgm:spPr/>
      <dgm:t>
        <a:bodyPr/>
        <a:lstStyle/>
        <a:p>
          <a:endParaRPr lang="en-US"/>
        </a:p>
      </dgm:t>
    </dgm:pt>
    <dgm:pt modelId="{12C53114-5FB0-6642-86B3-3974721039FB}" type="sibTrans" cxnId="{215105D7-5E3B-A149-BEEA-FB74E76C89E9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389BB3A1-0FBC-FC40-9D6D-6CFD41D1D09E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Channel</a:t>
          </a:r>
        </a:p>
      </dgm:t>
    </dgm:pt>
    <dgm:pt modelId="{FB6F25AA-2E5D-7442-9177-C219A9E4FC66}" type="parTrans" cxnId="{5506D8A1-3196-9F44-84CA-CC96AB2EBA86}">
      <dgm:prSet/>
      <dgm:spPr/>
      <dgm:t>
        <a:bodyPr/>
        <a:lstStyle/>
        <a:p>
          <a:endParaRPr lang="en-US"/>
        </a:p>
      </dgm:t>
    </dgm:pt>
    <dgm:pt modelId="{7D1A1FB2-CDF7-4B42-8BA2-7F29FA9120E1}" type="sibTrans" cxnId="{5506D8A1-3196-9F44-84CA-CC96AB2EBA86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85F330FE-B9BB-1B4E-923F-A430FA067D35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Source	</a:t>
          </a:r>
        </a:p>
      </dgm:t>
    </dgm:pt>
    <dgm:pt modelId="{6143C59E-015E-3E46-89F8-3427EB427E2B}" type="parTrans" cxnId="{46F5B4BB-9511-0542-BC6B-9752E5B79FF9}">
      <dgm:prSet/>
      <dgm:spPr/>
      <dgm:t>
        <a:bodyPr/>
        <a:lstStyle/>
        <a:p>
          <a:endParaRPr lang="en-US"/>
        </a:p>
      </dgm:t>
    </dgm:pt>
    <dgm:pt modelId="{BBD94F7E-96BF-2546-A171-632AC5E35BA5}" type="sibTrans" cxnId="{46F5B4BB-9511-0542-BC6B-9752E5B79FF9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41665D21-E7CA-3949-816B-B8B5062FEF51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Receiver</a:t>
          </a:r>
        </a:p>
      </dgm:t>
    </dgm:pt>
    <dgm:pt modelId="{CE753CC2-C373-2F41-98D8-3E506E03D473}" type="parTrans" cxnId="{80F1FCAF-549D-B248-8599-498A17AC3655}">
      <dgm:prSet/>
      <dgm:spPr/>
      <dgm:t>
        <a:bodyPr/>
        <a:lstStyle/>
        <a:p>
          <a:endParaRPr lang="en-US"/>
        </a:p>
      </dgm:t>
    </dgm:pt>
    <dgm:pt modelId="{573E9DAF-3C72-1248-8DEC-6054FF3F2F1D}" type="sibTrans" cxnId="{80F1FCAF-549D-B248-8599-498A17AC3655}">
      <dgm:prSet/>
      <dgm:spPr/>
      <dgm:t>
        <a:bodyPr/>
        <a:lstStyle/>
        <a:p>
          <a:endParaRPr lang="en-US"/>
        </a:p>
      </dgm:t>
    </dgm:pt>
    <dgm:pt modelId="{B353EFF3-5232-0C44-A36C-2A61D817D01D}" type="pres">
      <dgm:prSet presAssocID="{42624262-2F42-6C40-AF58-B943A1751CC1}" presName="Name0" presStyleCnt="0">
        <dgm:presLayoutVars>
          <dgm:dir/>
          <dgm:resizeHandles val="exact"/>
        </dgm:presLayoutVars>
      </dgm:prSet>
      <dgm:spPr/>
    </dgm:pt>
    <dgm:pt modelId="{A3922BF3-E64F-DE4A-BDBF-DAA1BBDF3646}" type="pres">
      <dgm:prSet presAssocID="{85F330FE-B9BB-1B4E-923F-A430FA067D35}" presName="node" presStyleLbl="node1" presStyleIdx="0" presStyleCnt="4">
        <dgm:presLayoutVars>
          <dgm:bulletEnabled val="1"/>
        </dgm:presLayoutVars>
      </dgm:prSet>
      <dgm:spPr/>
    </dgm:pt>
    <dgm:pt modelId="{7EED45D6-EB67-494E-BC0C-79E17D935F14}" type="pres">
      <dgm:prSet presAssocID="{BBD94F7E-96BF-2546-A171-632AC5E35BA5}" presName="sibTrans" presStyleLbl="sibTrans2D1" presStyleIdx="0" presStyleCnt="3"/>
      <dgm:spPr/>
    </dgm:pt>
    <dgm:pt modelId="{69D2AAA1-9C04-F041-A179-31A406CC74F8}" type="pres">
      <dgm:prSet presAssocID="{BBD94F7E-96BF-2546-A171-632AC5E35BA5}" presName="connectorText" presStyleLbl="sibTrans2D1" presStyleIdx="0" presStyleCnt="3"/>
      <dgm:spPr/>
    </dgm:pt>
    <dgm:pt modelId="{63693290-8FC8-BE4A-8FAE-E2E3B87BF901}" type="pres">
      <dgm:prSet presAssocID="{71BF032D-093C-3A47-8806-52B2952D2041}" presName="node" presStyleLbl="node1" presStyleIdx="1" presStyleCnt="4">
        <dgm:presLayoutVars>
          <dgm:bulletEnabled val="1"/>
        </dgm:presLayoutVars>
      </dgm:prSet>
      <dgm:spPr/>
    </dgm:pt>
    <dgm:pt modelId="{4799AA13-1BED-1149-B92B-9460C6AE4ADE}" type="pres">
      <dgm:prSet presAssocID="{12C53114-5FB0-6642-86B3-3974721039FB}" presName="sibTrans" presStyleLbl="sibTrans2D1" presStyleIdx="1" presStyleCnt="3"/>
      <dgm:spPr/>
    </dgm:pt>
    <dgm:pt modelId="{12AF6205-5B9D-944C-9374-A6DD9BF73844}" type="pres">
      <dgm:prSet presAssocID="{12C53114-5FB0-6642-86B3-3974721039FB}" presName="connectorText" presStyleLbl="sibTrans2D1" presStyleIdx="1" presStyleCnt="3"/>
      <dgm:spPr/>
    </dgm:pt>
    <dgm:pt modelId="{E63D55B5-9E3D-4042-A1A2-554F0A7CF814}" type="pres">
      <dgm:prSet presAssocID="{389BB3A1-0FBC-FC40-9D6D-6CFD41D1D09E}" presName="node" presStyleLbl="node1" presStyleIdx="2" presStyleCnt="4">
        <dgm:presLayoutVars>
          <dgm:bulletEnabled val="1"/>
        </dgm:presLayoutVars>
      </dgm:prSet>
      <dgm:spPr/>
    </dgm:pt>
    <dgm:pt modelId="{CCC18FAD-6C40-B74E-9BC8-0CF336D7A18E}" type="pres">
      <dgm:prSet presAssocID="{7D1A1FB2-CDF7-4B42-8BA2-7F29FA9120E1}" presName="sibTrans" presStyleLbl="sibTrans2D1" presStyleIdx="2" presStyleCnt="3"/>
      <dgm:spPr/>
    </dgm:pt>
    <dgm:pt modelId="{81EBC8FA-8D5E-6F47-BEB7-FFCD01755FE4}" type="pres">
      <dgm:prSet presAssocID="{7D1A1FB2-CDF7-4B42-8BA2-7F29FA9120E1}" presName="connectorText" presStyleLbl="sibTrans2D1" presStyleIdx="2" presStyleCnt="3"/>
      <dgm:spPr/>
    </dgm:pt>
    <dgm:pt modelId="{66C4DEEB-BA64-9149-89F1-2B35749775DA}" type="pres">
      <dgm:prSet presAssocID="{41665D21-E7CA-3949-816B-B8B5062FEF51}" presName="node" presStyleLbl="node1" presStyleIdx="3" presStyleCnt="4">
        <dgm:presLayoutVars>
          <dgm:bulletEnabled val="1"/>
        </dgm:presLayoutVars>
      </dgm:prSet>
      <dgm:spPr/>
    </dgm:pt>
  </dgm:ptLst>
  <dgm:cxnLst>
    <dgm:cxn modelId="{18D70651-FFB1-1B4C-BB37-7DE54F3CF555}" type="presOf" srcId="{42624262-2F42-6C40-AF58-B943A1751CC1}" destId="{B353EFF3-5232-0C44-A36C-2A61D817D01D}" srcOrd="0" destOrd="0" presId="urn:microsoft.com/office/officeart/2005/8/layout/process1"/>
    <dgm:cxn modelId="{741AD25B-DEF6-2548-9A2C-C76B5A2343EF}" type="presOf" srcId="{7D1A1FB2-CDF7-4B42-8BA2-7F29FA9120E1}" destId="{81EBC8FA-8D5E-6F47-BEB7-FFCD01755FE4}" srcOrd="1" destOrd="0" presId="urn:microsoft.com/office/officeart/2005/8/layout/process1"/>
    <dgm:cxn modelId="{FA841276-6D28-024D-9B85-9D6D8EB20835}" type="presOf" srcId="{71BF032D-093C-3A47-8806-52B2952D2041}" destId="{63693290-8FC8-BE4A-8FAE-E2E3B87BF901}" srcOrd="0" destOrd="0" presId="urn:microsoft.com/office/officeart/2005/8/layout/process1"/>
    <dgm:cxn modelId="{28420A84-693A-C142-9CC4-60D366C8E643}" type="presOf" srcId="{12C53114-5FB0-6642-86B3-3974721039FB}" destId="{12AF6205-5B9D-944C-9374-A6DD9BF73844}" srcOrd="1" destOrd="0" presId="urn:microsoft.com/office/officeart/2005/8/layout/process1"/>
    <dgm:cxn modelId="{82ABE684-D3C0-D74F-AAC7-CED744FFFF0D}" type="presOf" srcId="{7D1A1FB2-CDF7-4B42-8BA2-7F29FA9120E1}" destId="{CCC18FAD-6C40-B74E-9BC8-0CF336D7A18E}" srcOrd="0" destOrd="0" presId="urn:microsoft.com/office/officeart/2005/8/layout/process1"/>
    <dgm:cxn modelId="{9CA78F8D-0A2A-CE4A-8DA0-8676B3061635}" type="presOf" srcId="{389BB3A1-0FBC-FC40-9D6D-6CFD41D1D09E}" destId="{E63D55B5-9E3D-4042-A1A2-554F0A7CF814}" srcOrd="0" destOrd="0" presId="urn:microsoft.com/office/officeart/2005/8/layout/process1"/>
    <dgm:cxn modelId="{5506D8A1-3196-9F44-84CA-CC96AB2EBA86}" srcId="{42624262-2F42-6C40-AF58-B943A1751CC1}" destId="{389BB3A1-0FBC-FC40-9D6D-6CFD41D1D09E}" srcOrd="2" destOrd="0" parTransId="{FB6F25AA-2E5D-7442-9177-C219A9E4FC66}" sibTransId="{7D1A1FB2-CDF7-4B42-8BA2-7F29FA9120E1}"/>
    <dgm:cxn modelId="{80F1FCAF-549D-B248-8599-498A17AC3655}" srcId="{42624262-2F42-6C40-AF58-B943A1751CC1}" destId="{41665D21-E7CA-3949-816B-B8B5062FEF51}" srcOrd="3" destOrd="0" parTransId="{CE753CC2-C373-2F41-98D8-3E506E03D473}" sibTransId="{573E9DAF-3C72-1248-8DEC-6054FF3F2F1D}"/>
    <dgm:cxn modelId="{2EA98DBB-711E-EB49-A160-3B58F39C2530}" type="presOf" srcId="{12C53114-5FB0-6642-86B3-3974721039FB}" destId="{4799AA13-1BED-1149-B92B-9460C6AE4ADE}" srcOrd="0" destOrd="0" presId="urn:microsoft.com/office/officeart/2005/8/layout/process1"/>
    <dgm:cxn modelId="{46F5B4BB-9511-0542-BC6B-9752E5B79FF9}" srcId="{42624262-2F42-6C40-AF58-B943A1751CC1}" destId="{85F330FE-B9BB-1B4E-923F-A430FA067D35}" srcOrd="0" destOrd="0" parTransId="{6143C59E-015E-3E46-89F8-3427EB427E2B}" sibTransId="{BBD94F7E-96BF-2546-A171-632AC5E35BA5}"/>
    <dgm:cxn modelId="{D2B68ABF-FFD0-704B-8D00-A979BFA25106}" type="presOf" srcId="{41665D21-E7CA-3949-816B-B8B5062FEF51}" destId="{66C4DEEB-BA64-9149-89F1-2B35749775DA}" srcOrd="0" destOrd="0" presId="urn:microsoft.com/office/officeart/2005/8/layout/process1"/>
    <dgm:cxn modelId="{CA0988CA-0933-0E4A-9F31-E4228997E83B}" type="presOf" srcId="{BBD94F7E-96BF-2546-A171-632AC5E35BA5}" destId="{7EED45D6-EB67-494E-BC0C-79E17D935F14}" srcOrd="0" destOrd="0" presId="urn:microsoft.com/office/officeart/2005/8/layout/process1"/>
    <dgm:cxn modelId="{215105D7-5E3B-A149-BEEA-FB74E76C89E9}" srcId="{42624262-2F42-6C40-AF58-B943A1751CC1}" destId="{71BF032D-093C-3A47-8806-52B2952D2041}" srcOrd="1" destOrd="0" parTransId="{E80ECDF1-6869-DD4E-A0DC-7E143C4BBA24}" sibTransId="{12C53114-5FB0-6642-86B3-3974721039FB}"/>
    <dgm:cxn modelId="{28BBEBE2-C73F-CA40-9084-E18A57C1FCD7}" type="presOf" srcId="{BBD94F7E-96BF-2546-A171-632AC5E35BA5}" destId="{69D2AAA1-9C04-F041-A179-31A406CC74F8}" srcOrd="1" destOrd="0" presId="urn:microsoft.com/office/officeart/2005/8/layout/process1"/>
    <dgm:cxn modelId="{83BF0AE8-A48C-FA49-A3E2-6117289CAAFA}" type="presOf" srcId="{85F330FE-B9BB-1B4E-923F-A430FA067D35}" destId="{A3922BF3-E64F-DE4A-BDBF-DAA1BBDF3646}" srcOrd="0" destOrd="0" presId="urn:microsoft.com/office/officeart/2005/8/layout/process1"/>
    <dgm:cxn modelId="{F4C7BD5A-DBA5-E54B-A6CB-2A3388B9E4E2}" type="presParOf" srcId="{B353EFF3-5232-0C44-A36C-2A61D817D01D}" destId="{A3922BF3-E64F-DE4A-BDBF-DAA1BBDF3646}" srcOrd="0" destOrd="0" presId="urn:microsoft.com/office/officeart/2005/8/layout/process1"/>
    <dgm:cxn modelId="{97D3F5A9-0D36-9D44-92E1-E0AD39953FA5}" type="presParOf" srcId="{B353EFF3-5232-0C44-A36C-2A61D817D01D}" destId="{7EED45D6-EB67-494E-BC0C-79E17D935F14}" srcOrd="1" destOrd="0" presId="urn:microsoft.com/office/officeart/2005/8/layout/process1"/>
    <dgm:cxn modelId="{6FED5304-AF2E-E84C-8CC9-3FB8AFFC616E}" type="presParOf" srcId="{7EED45D6-EB67-494E-BC0C-79E17D935F14}" destId="{69D2AAA1-9C04-F041-A179-31A406CC74F8}" srcOrd="0" destOrd="0" presId="urn:microsoft.com/office/officeart/2005/8/layout/process1"/>
    <dgm:cxn modelId="{84AD9289-7CD3-6F4B-9614-BB2F22BCF92D}" type="presParOf" srcId="{B353EFF3-5232-0C44-A36C-2A61D817D01D}" destId="{63693290-8FC8-BE4A-8FAE-E2E3B87BF901}" srcOrd="2" destOrd="0" presId="urn:microsoft.com/office/officeart/2005/8/layout/process1"/>
    <dgm:cxn modelId="{81F8864C-18F8-FB4D-A7DB-B6A330040674}" type="presParOf" srcId="{B353EFF3-5232-0C44-A36C-2A61D817D01D}" destId="{4799AA13-1BED-1149-B92B-9460C6AE4ADE}" srcOrd="3" destOrd="0" presId="urn:microsoft.com/office/officeart/2005/8/layout/process1"/>
    <dgm:cxn modelId="{33BC264B-64D6-1343-8C68-1EBAE9EB80AD}" type="presParOf" srcId="{4799AA13-1BED-1149-B92B-9460C6AE4ADE}" destId="{12AF6205-5B9D-944C-9374-A6DD9BF73844}" srcOrd="0" destOrd="0" presId="urn:microsoft.com/office/officeart/2005/8/layout/process1"/>
    <dgm:cxn modelId="{D7ECB508-BC18-7042-8FD4-905A10CB1473}" type="presParOf" srcId="{B353EFF3-5232-0C44-A36C-2A61D817D01D}" destId="{E63D55B5-9E3D-4042-A1A2-554F0A7CF814}" srcOrd="4" destOrd="0" presId="urn:microsoft.com/office/officeart/2005/8/layout/process1"/>
    <dgm:cxn modelId="{B207AA91-DB7F-F84E-94CE-B18ABAA0F36A}" type="presParOf" srcId="{B353EFF3-5232-0C44-A36C-2A61D817D01D}" destId="{CCC18FAD-6C40-B74E-9BC8-0CF336D7A18E}" srcOrd="5" destOrd="0" presId="urn:microsoft.com/office/officeart/2005/8/layout/process1"/>
    <dgm:cxn modelId="{1B37AFFA-630F-A843-97D4-A4C3E7846433}" type="presParOf" srcId="{CCC18FAD-6C40-B74E-9BC8-0CF336D7A18E}" destId="{81EBC8FA-8D5E-6F47-BEB7-FFCD01755FE4}" srcOrd="0" destOrd="0" presId="urn:microsoft.com/office/officeart/2005/8/layout/process1"/>
    <dgm:cxn modelId="{FDA0B3B8-B4AD-6544-B1FB-52D26A72041D}" type="presParOf" srcId="{B353EFF3-5232-0C44-A36C-2A61D817D01D}" destId="{66C4DEEB-BA64-9149-89F1-2B35749775DA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22BF3-E64F-DE4A-BDBF-DAA1BBDF3646}">
      <dsp:nvSpPr>
        <dsp:cNvPr id="0" name=""/>
        <dsp:cNvSpPr/>
      </dsp:nvSpPr>
      <dsp:spPr>
        <a:xfrm>
          <a:off x="3587" y="697508"/>
          <a:ext cx="1568474" cy="941084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Source	</a:t>
          </a:r>
        </a:p>
      </dsp:txBody>
      <dsp:txXfrm>
        <a:off x="31150" y="725071"/>
        <a:ext cx="1513348" cy="885958"/>
      </dsp:txXfrm>
    </dsp:sp>
    <dsp:sp modelId="{7EED45D6-EB67-494E-BC0C-79E17D935F14}">
      <dsp:nvSpPr>
        <dsp:cNvPr id="0" name=""/>
        <dsp:cNvSpPr/>
      </dsp:nvSpPr>
      <dsp:spPr>
        <a:xfrm>
          <a:off x="1728909" y="973560"/>
          <a:ext cx="332516" cy="38898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728909" y="1051356"/>
        <a:ext cx="232761" cy="233389"/>
      </dsp:txXfrm>
    </dsp:sp>
    <dsp:sp modelId="{63693290-8FC8-BE4A-8FAE-E2E3B87BF901}">
      <dsp:nvSpPr>
        <dsp:cNvPr id="0" name=""/>
        <dsp:cNvSpPr/>
      </dsp:nvSpPr>
      <dsp:spPr>
        <a:xfrm>
          <a:off x="2199451" y="697508"/>
          <a:ext cx="1568474" cy="941084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Message	</a:t>
          </a:r>
        </a:p>
      </dsp:txBody>
      <dsp:txXfrm>
        <a:off x="2227014" y="725071"/>
        <a:ext cx="1513348" cy="885958"/>
      </dsp:txXfrm>
    </dsp:sp>
    <dsp:sp modelId="{4799AA13-1BED-1149-B92B-9460C6AE4ADE}">
      <dsp:nvSpPr>
        <dsp:cNvPr id="0" name=""/>
        <dsp:cNvSpPr/>
      </dsp:nvSpPr>
      <dsp:spPr>
        <a:xfrm>
          <a:off x="3924774" y="973560"/>
          <a:ext cx="332516" cy="38898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924774" y="1051356"/>
        <a:ext cx="232761" cy="233389"/>
      </dsp:txXfrm>
    </dsp:sp>
    <dsp:sp modelId="{E63D55B5-9E3D-4042-A1A2-554F0A7CF814}">
      <dsp:nvSpPr>
        <dsp:cNvPr id="0" name=""/>
        <dsp:cNvSpPr/>
      </dsp:nvSpPr>
      <dsp:spPr>
        <a:xfrm>
          <a:off x="4395316" y="697508"/>
          <a:ext cx="1568474" cy="941084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Channel</a:t>
          </a:r>
        </a:p>
      </dsp:txBody>
      <dsp:txXfrm>
        <a:off x="4422879" y="725071"/>
        <a:ext cx="1513348" cy="885958"/>
      </dsp:txXfrm>
    </dsp:sp>
    <dsp:sp modelId="{CCC18FAD-6C40-B74E-9BC8-0CF336D7A18E}">
      <dsp:nvSpPr>
        <dsp:cNvPr id="0" name=""/>
        <dsp:cNvSpPr/>
      </dsp:nvSpPr>
      <dsp:spPr>
        <a:xfrm>
          <a:off x="6120638" y="973560"/>
          <a:ext cx="332516" cy="38898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120638" y="1051356"/>
        <a:ext cx="232761" cy="233389"/>
      </dsp:txXfrm>
    </dsp:sp>
    <dsp:sp modelId="{66C4DEEB-BA64-9149-89F1-2B35749775DA}">
      <dsp:nvSpPr>
        <dsp:cNvPr id="0" name=""/>
        <dsp:cNvSpPr/>
      </dsp:nvSpPr>
      <dsp:spPr>
        <a:xfrm>
          <a:off x="6591180" y="697508"/>
          <a:ext cx="1568474" cy="941084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Receiver</a:t>
          </a:r>
        </a:p>
      </dsp:txBody>
      <dsp:txXfrm>
        <a:off x="6618743" y="725071"/>
        <a:ext cx="1513348" cy="885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1B203-786E-954D-A987-E011AF638919}" type="datetimeFigureOut">
              <a:rPr lang="en-US" smtClean="0"/>
              <a:t>2/11/25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8ED01-FEA2-3444-BBFE-523C9E80E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ED01-FEA2-3444-BBFE-523C9E80EB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7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810DB-3B8F-B311-6297-6E30B30BD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991A39-1DCC-A74E-4882-64AE4A751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2ED9E5-3E27-48E9-9F26-F2D39FE7D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694D5-B925-57DD-30EF-0EBAF12E94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ED01-FEA2-3444-BBFE-523C9E80EB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77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ED01-FEA2-3444-BBFE-523C9E80EB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45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ED01-FEA2-3444-BBFE-523C9E80EB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24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ED01-FEA2-3444-BBFE-523C9E80EB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2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ED01-FEA2-3444-BBFE-523C9E80EB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80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ED01-FEA2-3444-BBFE-523C9E80EB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01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ED01-FEA2-3444-BBFE-523C9E80EB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96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ED01-FEA2-3444-BBFE-523C9E80EB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67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ED01-FEA2-3444-BBFE-523C9E80EB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0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4A900-ABFD-6F89-7432-E413CD69A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B9DB3F-987C-1E6A-3A8B-E2BC506215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3798D5-CE88-6621-8CB8-7C160CD84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C4F2F-3823-B6ED-FAB9-87C579772E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ED01-FEA2-3444-BBFE-523C9E80EB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21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ED01-FEA2-3444-BBFE-523C9E80EB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51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BDCEC-DAD9-831C-5A25-134466660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86A6C9-C633-AE8F-4A72-5571631546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BF1EEE-3D72-8ED3-9DDB-665CA9E4C3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25274-0F39-41E0-ADC1-F2E22A6546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ED01-FEA2-3444-BBFE-523C9E80EB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6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834E6-B5CF-5368-0E77-99FA38E32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9A267A-C1D6-4A8E-D705-F0D16E35A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D0305B-1FC0-31E9-60F2-DD1C095D2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6E530-84C9-0B35-AFD5-6C29484606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ED01-FEA2-3444-BBFE-523C9E80EB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90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ED01-FEA2-3444-BBFE-523C9E80EB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22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ED01-FEA2-3444-BBFE-523C9E80EB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97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ED01-FEA2-3444-BBFE-523C9E80EB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53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ED01-FEA2-3444-BBFE-523C9E80EB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8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ED01-FEA2-3444-BBFE-523C9E80EB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82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ED01-FEA2-3444-BBFE-523C9E80EB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34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ED01-FEA2-3444-BBFE-523C9E80EB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22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ED01-FEA2-3444-BBFE-523C9E80EB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8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85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1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8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7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84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7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9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4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3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9CAD897-D46E-4AD2-BD9B-49DD3E640873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7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67FRMBqfQE?feature=oembed" TargetMode="Externa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hRalneNRaQ?feature=oembed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25" y="1937957"/>
            <a:ext cx="10101262" cy="3101983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</a:rPr>
              <a:t>“If you talk to a man in a language he understands, that goes to his head. If you talk to him in his language, that goes to his heart.”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</a:rPr>
              <a:t>–Nelson Mandela</a:t>
            </a:r>
          </a:p>
        </p:txBody>
      </p:sp>
    </p:spTree>
    <p:extLst>
      <p:ext uri="{BB962C8B-B14F-4D97-AF65-F5344CB8AC3E}">
        <p14:creationId xmlns:p14="http://schemas.microsoft.com/office/powerpoint/2010/main" val="97522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Narrative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Introduction – themes introduced, characters</a:t>
            </a:r>
          </a:p>
          <a:p>
            <a:pPr lvl="1"/>
            <a:r>
              <a:rPr lang="en-US" sz="2400" dirty="0"/>
              <a:t>Conflict introduced</a:t>
            </a:r>
          </a:p>
          <a:p>
            <a:pPr lvl="1"/>
            <a:r>
              <a:rPr lang="en-US" sz="2400" dirty="0"/>
              <a:t>Climax, pivot, turning point</a:t>
            </a:r>
          </a:p>
          <a:p>
            <a:pPr lvl="1"/>
            <a:r>
              <a:rPr lang="en-US" sz="2400" dirty="0"/>
              <a:t>Conflict is becoming resolved, sometimes with a winner or loser</a:t>
            </a:r>
          </a:p>
          <a:p>
            <a:pPr lvl="1"/>
            <a:r>
              <a:rPr lang="en-US" sz="2400" dirty="0"/>
              <a:t>Resolution, all is right with the world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040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2A767D-0C62-75C6-682C-FFC08E5D9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descr="The Farmer's Dog Big Game Ad: Referee">
            <a:hlinkClick r:id="" action="ppaction://media"/>
            <a:extLst>
              <a:ext uri="{FF2B5EF4-FFF2-40B4-BE49-F238E27FC236}">
                <a16:creationId xmlns:a16="http://schemas.microsoft.com/office/drawing/2014/main" id="{EFD19D7D-1BAF-28C8-2B6C-9E52F8286A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109120" y="0"/>
            <a:ext cx="12301120" cy="695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1334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conversation are you 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3466531"/>
            <a:ext cx="7729728" cy="2273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i="1" dirty="0"/>
              <a:t>Crisis News vs. Unwelcome News</a:t>
            </a:r>
          </a:p>
        </p:txBody>
      </p:sp>
    </p:spTree>
    <p:extLst>
      <p:ext uri="{BB962C8B-B14F-4D97-AF65-F5344CB8AC3E}">
        <p14:creationId xmlns:p14="http://schemas.microsoft.com/office/powerpoint/2010/main" val="21441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news (Institutional)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Examples of “crisis news”…</a:t>
            </a:r>
          </a:p>
          <a:p>
            <a:r>
              <a:rPr lang="en-US" sz="2400" dirty="0"/>
              <a:t>Changes that directly impact employment status</a:t>
            </a:r>
          </a:p>
          <a:p>
            <a:r>
              <a:rPr lang="en-US" sz="2400" dirty="0"/>
              <a:t>Major negative news impacting the entire organization</a:t>
            </a:r>
          </a:p>
          <a:p>
            <a:r>
              <a:rPr lang="en-US" sz="2400" dirty="0"/>
              <a:t>Investigation or sanctions that could lead to job loss </a:t>
            </a:r>
          </a:p>
          <a:p>
            <a:r>
              <a:rPr lang="en-US" sz="2400" dirty="0"/>
              <a:t>Changes likely to involve legal action </a:t>
            </a:r>
          </a:p>
        </p:txBody>
      </p:sp>
    </p:spTree>
    <p:extLst>
      <p:ext uri="{BB962C8B-B14F-4D97-AF65-F5344CB8AC3E}">
        <p14:creationId xmlns:p14="http://schemas.microsoft.com/office/powerpoint/2010/main" val="230995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Unwelcome news (departmental)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Examples of “unwelcome news”…</a:t>
            </a:r>
          </a:p>
          <a:p>
            <a:r>
              <a:rPr lang="en-US" sz="2400" dirty="0"/>
              <a:t>Critical feedback about job performance</a:t>
            </a:r>
          </a:p>
          <a:p>
            <a:r>
              <a:rPr lang="en-US" sz="2400" dirty="0"/>
              <a:t>Changes to work scope, work location, work hours</a:t>
            </a:r>
          </a:p>
          <a:p>
            <a:r>
              <a:rPr lang="en-US" sz="2400" dirty="0"/>
              <a:t>Loss of funding</a:t>
            </a:r>
          </a:p>
          <a:p>
            <a:r>
              <a:rPr lang="en-US" sz="2400" dirty="0"/>
              <a:t>Changes to team structure or technology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09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Planning, Words and Feelings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Planning</a:t>
            </a:r>
          </a:p>
          <a:p>
            <a:r>
              <a:rPr lang="en-US" sz="2400" dirty="0"/>
              <a:t>Staging: Timing, place, privacy, seating</a:t>
            </a:r>
          </a:p>
          <a:p>
            <a:r>
              <a:rPr lang="en-US" sz="2400" dirty="0"/>
              <a:t>Gather all the facts, know the next steps</a:t>
            </a:r>
          </a:p>
          <a:p>
            <a:r>
              <a:rPr lang="en-US" sz="2400" dirty="0"/>
              <a:t>Commit to what is non-negotiable</a:t>
            </a:r>
          </a:p>
          <a:p>
            <a:r>
              <a:rPr lang="en-US" sz="2400" dirty="0"/>
              <a:t>Narrative: How will you tell the story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774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Planning, Words and Feelings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Words</a:t>
            </a:r>
          </a:p>
          <a:p>
            <a:r>
              <a:rPr lang="en-US" sz="2400" dirty="0"/>
              <a:t>Focus on values </a:t>
            </a:r>
          </a:p>
          <a:p>
            <a:r>
              <a:rPr lang="en-US" sz="2400" dirty="0"/>
              <a:t>Choose neutral language</a:t>
            </a:r>
          </a:p>
          <a:p>
            <a:r>
              <a:rPr lang="en-US" sz="2400" dirty="0"/>
              <a:t>Avoid inflammatory words</a:t>
            </a:r>
          </a:p>
          <a:p>
            <a:r>
              <a:rPr lang="en-US" sz="2400" dirty="0"/>
              <a:t>Passive voice is OK</a:t>
            </a:r>
          </a:p>
          <a:p>
            <a:r>
              <a:rPr lang="en-US" sz="2400" dirty="0"/>
              <a:t>Ask reflective questions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216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Planning, Words and Feelings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Feelings</a:t>
            </a:r>
          </a:p>
          <a:p>
            <a:r>
              <a:rPr lang="en-US" sz="2400" dirty="0"/>
              <a:t>Find a place of calm before the meeting</a:t>
            </a:r>
          </a:p>
          <a:p>
            <a:r>
              <a:rPr lang="en-US" sz="2400" dirty="0"/>
              <a:t>Stay in that place of calm throughout the meeting</a:t>
            </a:r>
          </a:p>
          <a:p>
            <a:r>
              <a:rPr lang="en-US" sz="2400" dirty="0"/>
              <a:t>Allow for others to have big emotions, but lead them back to a place of calm through your presence</a:t>
            </a:r>
          </a:p>
          <a:p>
            <a:r>
              <a:rPr lang="en-US" sz="2400" dirty="0"/>
              <a:t>Give others space following the meeting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63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552D52-D960-7D66-7B89-025476022368}"/>
              </a:ext>
            </a:extLst>
          </p:cNvPr>
          <p:cNvSpPr>
            <a:spLocks/>
          </p:cNvSpPr>
          <p:nvPr/>
        </p:nvSpPr>
        <p:spPr>
          <a:xfrm>
            <a:off x="968991" y="2638044"/>
            <a:ext cx="10740788" cy="41039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F24E2-12F2-5753-8F1E-EE29B514B61B}"/>
              </a:ext>
            </a:extLst>
          </p:cNvPr>
          <p:cNvSpPr txBox="1"/>
          <p:nvPr/>
        </p:nvSpPr>
        <p:spPr>
          <a:xfrm>
            <a:off x="1480396" y="5384431"/>
            <a:ext cx="2136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018">
              <a:spcAft>
                <a:spcPts val="3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Values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7BC1CB-E5E8-B666-DCB6-2BEC072E453D}"/>
              </a:ext>
            </a:extLst>
          </p:cNvPr>
          <p:cNvSpPr txBox="1"/>
          <p:nvPr/>
        </p:nvSpPr>
        <p:spPr>
          <a:xfrm>
            <a:off x="1419367" y="3969064"/>
            <a:ext cx="3126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 1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062DA3-9F61-DF44-4445-BEA774DC17DC}"/>
              </a:ext>
            </a:extLst>
          </p:cNvPr>
          <p:cNvSpPr txBox="1"/>
          <p:nvPr/>
        </p:nvSpPr>
        <p:spPr>
          <a:xfrm>
            <a:off x="2176895" y="2498413"/>
            <a:ext cx="197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 2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0A9EF-A32A-F0D6-44A2-9DFA77C750E4}"/>
              </a:ext>
            </a:extLst>
          </p:cNvPr>
          <p:cNvSpPr txBox="1"/>
          <p:nvPr/>
        </p:nvSpPr>
        <p:spPr>
          <a:xfrm>
            <a:off x="5387768" y="1624933"/>
            <a:ext cx="1468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Impact</a:t>
            </a:r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302070-9A36-9D93-4989-C1D59886369D}"/>
              </a:ext>
            </a:extLst>
          </p:cNvPr>
          <p:cNvSpPr txBox="1"/>
          <p:nvPr/>
        </p:nvSpPr>
        <p:spPr>
          <a:xfrm>
            <a:off x="8625386" y="2500307"/>
            <a:ext cx="2741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Reflection &amp; Affirmation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E7D0-CC42-9ED2-4E2C-16C7CC36C00E}"/>
              </a:ext>
            </a:extLst>
          </p:cNvPr>
          <p:cNvSpPr txBox="1"/>
          <p:nvPr/>
        </p:nvSpPr>
        <p:spPr>
          <a:xfrm>
            <a:off x="9448800" y="5189966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 Steps</a:t>
            </a:r>
            <a:endParaRPr lang="en-US" sz="3200" dirty="0"/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30B3A8D2-123C-7CA3-5533-8A06B54099EF}"/>
              </a:ext>
            </a:extLst>
          </p:cNvPr>
          <p:cNvSpPr/>
          <p:nvPr/>
        </p:nvSpPr>
        <p:spPr>
          <a:xfrm>
            <a:off x="3057099" y="2470244"/>
            <a:ext cx="6264322" cy="6974006"/>
          </a:xfrm>
          <a:prstGeom prst="blockArc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206B32-602F-F24E-8EFF-938C81E0FDBA}"/>
              </a:ext>
            </a:extLst>
          </p:cNvPr>
          <p:cNvSpPr txBox="1"/>
          <p:nvPr/>
        </p:nvSpPr>
        <p:spPr>
          <a:xfrm>
            <a:off x="3534771" y="54591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Narrative Structure in Action</a:t>
            </a:r>
          </a:p>
        </p:txBody>
      </p:sp>
    </p:spTree>
    <p:extLst>
      <p:ext uri="{BB962C8B-B14F-4D97-AF65-F5344CB8AC3E}">
        <p14:creationId xmlns:p14="http://schemas.microsoft.com/office/powerpoint/2010/main" val="128762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Scenario:</a:t>
            </a:r>
          </a:p>
          <a:p>
            <a:r>
              <a:rPr lang="en-US" sz="2400" dirty="0"/>
              <a:t>Your desk is moving</a:t>
            </a:r>
          </a:p>
          <a:p>
            <a:r>
              <a:rPr lang="en-US" sz="2400" dirty="0"/>
              <a:t>Your frequent tardiness is impacting the team</a:t>
            </a:r>
          </a:p>
          <a:p>
            <a:r>
              <a:rPr lang="en-US" sz="2400" dirty="0"/>
              <a:t>Colleagues feel you use insensitive language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762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Effective Communication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Prof. Beth Bennett</a:t>
            </a:r>
          </a:p>
          <a:p>
            <a:r>
              <a:rPr lang="en-US" sz="2400" dirty="0"/>
              <a:t>e-bennett6@northwestern.edu</a:t>
            </a:r>
          </a:p>
          <a:p>
            <a:r>
              <a:rPr lang="en-US" sz="2400" dirty="0"/>
              <a:t>Winter 2025</a:t>
            </a:r>
          </a:p>
        </p:txBody>
      </p:sp>
    </p:spTree>
    <p:extLst>
      <p:ext uri="{BB962C8B-B14F-4D97-AF65-F5344CB8AC3E}">
        <p14:creationId xmlns:p14="http://schemas.microsoft.com/office/powerpoint/2010/main" val="1396469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2DEE6A-7660-FC37-13AC-6F693D5B9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9B934-C71C-E7BE-CAB2-2879BBC4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B048E-46FB-4756-640B-E48814D4D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14589"/>
            <a:ext cx="7729728" cy="33254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i="1" dirty="0"/>
              <a:t>UNCERTAINTY = RISK</a:t>
            </a:r>
          </a:p>
          <a:p>
            <a:r>
              <a:rPr lang="en-US" sz="4400" dirty="0"/>
              <a:t>Embrace ambiguity</a:t>
            </a:r>
          </a:p>
          <a:p>
            <a:r>
              <a:rPr lang="en-US" sz="4400" dirty="0"/>
              <a:t>Promise only what is possible</a:t>
            </a:r>
          </a:p>
        </p:txBody>
      </p:sp>
    </p:spTree>
    <p:extLst>
      <p:ext uri="{BB962C8B-B14F-4D97-AF65-F5344CB8AC3E}">
        <p14:creationId xmlns:p14="http://schemas.microsoft.com/office/powerpoint/2010/main" val="99895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C64A03-208F-210A-708D-332FAC1EC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684B-13D3-AA12-176F-BE8B2111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BAE7A-0D8B-21B2-D315-1F2B2F590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Scenario:</a:t>
            </a:r>
          </a:p>
          <a:p>
            <a:r>
              <a:rPr lang="en-US" sz="2400" dirty="0"/>
              <a:t>Our grant may not be renewed and next year is uncertain</a:t>
            </a:r>
          </a:p>
          <a:p>
            <a:r>
              <a:rPr lang="en-US" sz="2400" dirty="0"/>
              <a:t>A colleague is on-leave and we need you to absorb more work</a:t>
            </a:r>
          </a:p>
          <a:p>
            <a:r>
              <a:rPr lang="en-US" sz="2400" dirty="0"/>
              <a:t>We’ve been asked to prepare a feasibility report about moving our team to a satellite location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0458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F8B3BA-7ECE-6A23-EE5D-AE2E192A9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EE4E68-116A-CE8B-695A-997C033EBC5D}"/>
              </a:ext>
            </a:extLst>
          </p:cNvPr>
          <p:cNvSpPr>
            <a:spLocks/>
          </p:cNvSpPr>
          <p:nvPr/>
        </p:nvSpPr>
        <p:spPr>
          <a:xfrm>
            <a:off x="968991" y="2638044"/>
            <a:ext cx="10740788" cy="41039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5BA770-E94A-B286-5715-1EA4B2BC4B2D}"/>
              </a:ext>
            </a:extLst>
          </p:cNvPr>
          <p:cNvSpPr txBox="1"/>
          <p:nvPr/>
        </p:nvSpPr>
        <p:spPr>
          <a:xfrm>
            <a:off x="1480396" y="5384431"/>
            <a:ext cx="2136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018">
              <a:spcAft>
                <a:spcPts val="3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Values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A70A73-5FEF-C475-1B50-4EF507A1E65F}"/>
              </a:ext>
            </a:extLst>
          </p:cNvPr>
          <p:cNvSpPr txBox="1"/>
          <p:nvPr/>
        </p:nvSpPr>
        <p:spPr>
          <a:xfrm>
            <a:off x="1419367" y="3969064"/>
            <a:ext cx="3126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 1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7C43C4-8EEC-839F-3E90-B425CA3A57A2}"/>
              </a:ext>
            </a:extLst>
          </p:cNvPr>
          <p:cNvSpPr txBox="1"/>
          <p:nvPr/>
        </p:nvSpPr>
        <p:spPr>
          <a:xfrm>
            <a:off x="2176895" y="2498413"/>
            <a:ext cx="197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 2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8E4977-9BCC-3A5E-62AE-F289666A2CA6}"/>
              </a:ext>
            </a:extLst>
          </p:cNvPr>
          <p:cNvSpPr txBox="1"/>
          <p:nvPr/>
        </p:nvSpPr>
        <p:spPr>
          <a:xfrm>
            <a:off x="5387768" y="1624933"/>
            <a:ext cx="1468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Impact</a:t>
            </a:r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2F7016-E55B-2A4F-B98C-CFA7DD102CE3}"/>
              </a:ext>
            </a:extLst>
          </p:cNvPr>
          <p:cNvSpPr txBox="1"/>
          <p:nvPr/>
        </p:nvSpPr>
        <p:spPr>
          <a:xfrm>
            <a:off x="8625386" y="2500307"/>
            <a:ext cx="2741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Reflection &amp; Affirmation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FF88F9-7020-1F33-F215-5FD0F37BABFE}"/>
              </a:ext>
            </a:extLst>
          </p:cNvPr>
          <p:cNvSpPr txBox="1"/>
          <p:nvPr/>
        </p:nvSpPr>
        <p:spPr>
          <a:xfrm>
            <a:off x="9448800" y="5189966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 Steps</a:t>
            </a:r>
            <a:endParaRPr lang="en-US" sz="3200" dirty="0"/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459FDD04-1913-E1E8-C6F3-CF8515D13CFA}"/>
              </a:ext>
            </a:extLst>
          </p:cNvPr>
          <p:cNvSpPr/>
          <p:nvPr/>
        </p:nvSpPr>
        <p:spPr>
          <a:xfrm>
            <a:off x="3057099" y="2470244"/>
            <a:ext cx="6264322" cy="6974006"/>
          </a:xfrm>
          <a:prstGeom prst="blockArc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095D4C-3DFC-126A-4D06-CD22C03B554E}"/>
              </a:ext>
            </a:extLst>
          </p:cNvPr>
          <p:cNvSpPr txBox="1"/>
          <p:nvPr/>
        </p:nvSpPr>
        <p:spPr>
          <a:xfrm>
            <a:off x="3534771" y="54591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Narrative Structure in Action</a:t>
            </a:r>
          </a:p>
        </p:txBody>
      </p:sp>
    </p:spTree>
    <p:extLst>
      <p:ext uri="{BB962C8B-B14F-4D97-AF65-F5344CB8AC3E}">
        <p14:creationId xmlns:p14="http://schemas.microsoft.com/office/powerpoint/2010/main" val="463907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727" y="2670662"/>
            <a:ext cx="7729728" cy="118872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348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30" y="166685"/>
            <a:ext cx="9738357" cy="6492240"/>
          </a:xfr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515629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we’ll Cover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Framework for Communication</a:t>
            </a:r>
          </a:p>
          <a:p>
            <a:r>
              <a:rPr lang="en-US" sz="2400" dirty="0"/>
              <a:t>Narrative Structure as a Tool for Persuasion</a:t>
            </a:r>
          </a:p>
          <a:p>
            <a:r>
              <a:rPr lang="en-US" sz="2400" dirty="0"/>
              <a:t>Strategies to Deliver Unwelcome News</a:t>
            </a:r>
          </a:p>
          <a:p>
            <a:r>
              <a:rPr lang="en-US" sz="2400" dirty="0"/>
              <a:t>Communicating through Uncertainty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779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037"/>
            <a:ext cx="6315075" cy="4206240"/>
          </a:xfrm>
          <a:effectLst>
            <a:softEdge rad="254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37" y="1443037"/>
            <a:ext cx="5866835" cy="4206240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15840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77" y="979932"/>
            <a:ext cx="7729728" cy="1188720"/>
          </a:xfrm>
        </p:spPr>
        <p:txBody>
          <a:bodyPr/>
          <a:lstStyle/>
          <a:p>
            <a:r>
              <a:rPr lang="en-US" dirty="0"/>
              <a:t>SMCR Model of communication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8320" y="5990130"/>
            <a:ext cx="7905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Source: David </a:t>
            </a:r>
            <a:r>
              <a:rPr lang="en-US" dirty="0" err="1"/>
              <a:t>Berlo</a:t>
            </a:r>
            <a:r>
              <a:rPr lang="en-US" dirty="0"/>
              <a:t>, 1960 (from Shannon Weaver’s Model of Communication, 1949)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780115"/>
              </p:ext>
            </p:extLst>
          </p:nvPr>
        </p:nvGraphicFramePr>
        <p:xfrm>
          <a:off x="1798320" y="2586419"/>
          <a:ext cx="8163243" cy="2336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3657600" y="4023360"/>
            <a:ext cx="0" cy="899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061960" y="4023360"/>
            <a:ext cx="0" cy="899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0381" y="4922522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Encode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52360" y="4922523"/>
            <a:ext cx="146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Decode</a:t>
            </a:r>
          </a:p>
        </p:txBody>
      </p:sp>
    </p:spTree>
    <p:extLst>
      <p:ext uri="{BB962C8B-B14F-4D97-AF65-F5344CB8AC3E}">
        <p14:creationId xmlns:p14="http://schemas.microsoft.com/office/powerpoint/2010/main" val="67725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leaders connect…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39926"/>
          </a:xfrm>
        </p:spPr>
        <p:txBody>
          <a:bodyPr>
            <a:normAutofit/>
          </a:bodyPr>
          <a:lstStyle/>
          <a:p>
            <a:r>
              <a:rPr lang="en-US" sz="2400" dirty="0"/>
              <a:t>Know the Individual</a:t>
            </a:r>
          </a:p>
          <a:p>
            <a:r>
              <a:rPr lang="en-US" sz="2400" dirty="0"/>
              <a:t>Know the Team</a:t>
            </a:r>
          </a:p>
          <a:p>
            <a:r>
              <a:rPr lang="en-US" sz="2400" dirty="0"/>
              <a:t>Presence</a:t>
            </a:r>
          </a:p>
          <a:p>
            <a:r>
              <a:rPr lang="en-US" sz="2400" dirty="0"/>
              <a:t>Reflective Questioning</a:t>
            </a:r>
          </a:p>
          <a:p>
            <a:r>
              <a:rPr lang="en-US" sz="2400" dirty="0"/>
              <a:t>Consistency</a:t>
            </a:r>
          </a:p>
          <a:p>
            <a:r>
              <a:rPr lang="en-US" sz="2400" dirty="0"/>
              <a:t>Matching Emotion</a:t>
            </a:r>
          </a:p>
          <a:p>
            <a:r>
              <a:rPr lang="en-US" sz="2400" dirty="0"/>
              <a:t>Storytelling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742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Budweiser Super Bowl Commercial 2014 - Puppy Love">
            <a:hlinkClick r:id="" action="ppaction://media"/>
            <a:extLst>
              <a:ext uri="{FF2B5EF4-FFF2-40B4-BE49-F238E27FC236}">
                <a16:creationId xmlns:a16="http://schemas.microsoft.com/office/drawing/2014/main" id="{2E923A3E-6B87-F225-0A21-D225B868DE4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54972" y="0"/>
            <a:ext cx="12246972" cy="692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6646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Bones of a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Person vs. Person</a:t>
            </a:r>
          </a:p>
          <a:p>
            <a:r>
              <a:rPr lang="en-US" sz="2400" dirty="0"/>
              <a:t>Person vs. Nature</a:t>
            </a:r>
          </a:p>
          <a:p>
            <a:r>
              <a:rPr lang="en-US" sz="2400" dirty="0"/>
              <a:t>Person vs. Society</a:t>
            </a:r>
          </a:p>
          <a:p>
            <a:r>
              <a:rPr lang="en-US" sz="2400" dirty="0"/>
              <a:t>Person vs. Themself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652655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1829</TotalTime>
  <Words>498</Words>
  <Application>Microsoft Macintosh PowerPoint</Application>
  <PresentationFormat>Widescreen</PresentationFormat>
  <Paragraphs>125</Paragraphs>
  <Slides>23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Gill Sans MT</vt:lpstr>
      <vt:lpstr>Parcel</vt:lpstr>
      <vt:lpstr>PowerPoint Presentation</vt:lpstr>
      <vt:lpstr>Effective Communication</vt:lpstr>
      <vt:lpstr>PowerPoint Presentation</vt:lpstr>
      <vt:lpstr>What we’ll Cover Today</vt:lpstr>
      <vt:lpstr>PowerPoint Presentation</vt:lpstr>
      <vt:lpstr>SMCR Model of communication</vt:lpstr>
      <vt:lpstr>How leaders connect…</vt:lpstr>
      <vt:lpstr>PowerPoint Presentation</vt:lpstr>
      <vt:lpstr>Bones of a story</vt:lpstr>
      <vt:lpstr>Narrative structure</vt:lpstr>
      <vt:lpstr>PowerPoint Presentation</vt:lpstr>
      <vt:lpstr>What conversation are you in?</vt:lpstr>
      <vt:lpstr>Crisis news (Institutional)</vt:lpstr>
      <vt:lpstr>Unwelcome news (departmental)</vt:lpstr>
      <vt:lpstr>Planning, Words and Feelings</vt:lpstr>
      <vt:lpstr>Planning, Words and Feelings</vt:lpstr>
      <vt:lpstr>Planning, Words and Feelings</vt:lpstr>
      <vt:lpstr>PowerPoint Presentation</vt:lpstr>
      <vt:lpstr>Let’s Practice</vt:lpstr>
      <vt:lpstr>Uncertain times</vt:lpstr>
      <vt:lpstr>Let’s Practice Again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Communication</dc:title>
  <dc:creator>Microsoft Office User</dc:creator>
  <cp:lastModifiedBy>Beth Bennett</cp:lastModifiedBy>
  <cp:revision>66</cp:revision>
  <dcterms:created xsi:type="dcterms:W3CDTF">2016-09-15T15:42:27Z</dcterms:created>
  <dcterms:modified xsi:type="dcterms:W3CDTF">2025-02-11T21:29:07Z</dcterms:modified>
</cp:coreProperties>
</file>